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 ContentType="image/tiff"/>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tags/tag2.xml" ContentType="application/vnd.openxmlformats-officedocument.presentationml.tags+xml"/>
  <Override PartName="/ppt/notesSlides/notesSlide2.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8"/>
  </p:notesMasterIdLst>
  <p:sldIdLst>
    <p:sldId id="256" r:id="rId2"/>
    <p:sldId id="257" r:id="rId3"/>
    <p:sldId id="273" r:id="rId4"/>
    <p:sldId id="258" r:id="rId5"/>
    <p:sldId id="259" r:id="rId6"/>
    <p:sldId id="278" r:id="rId7"/>
    <p:sldId id="260" r:id="rId8"/>
    <p:sldId id="261" r:id="rId9"/>
    <p:sldId id="262" r:id="rId10"/>
    <p:sldId id="263" r:id="rId11"/>
    <p:sldId id="272" r:id="rId12"/>
    <p:sldId id="270" r:id="rId13"/>
    <p:sldId id="289" r:id="rId14"/>
    <p:sldId id="293" r:id="rId15"/>
    <p:sldId id="264" r:id="rId16"/>
    <p:sldId id="265" r:id="rId17"/>
    <p:sldId id="283" r:id="rId18"/>
    <p:sldId id="269" r:id="rId19"/>
    <p:sldId id="279" r:id="rId20"/>
    <p:sldId id="280" r:id="rId21"/>
    <p:sldId id="294" r:id="rId22"/>
    <p:sldId id="284" r:id="rId23"/>
    <p:sldId id="276" r:id="rId24"/>
    <p:sldId id="285" r:id="rId25"/>
    <p:sldId id="287" r:id="rId26"/>
    <p:sldId id="277" r:id="rId27"/>
    <p:sldId id="275" r:id="rId28"/>
    <p:sldId id="288" r:id="rId29"/>
    <p:sldId id="274" r:id="rId30"/>
    <p:sldId id="286" r:id="rId31"/>
    <p:sldId id="291" r:id="rId32"/>
    <p:sldId id="290" r:id="rId33"/>
    <p:sldId id="282" r:id="rId34"/>
    <p:sldId id="295" r:id="rId35"/>
    <p:sldId id="268" r:id="rId36"/>
    <p:sldId id="271" r:id="rId3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35" autoAdjust="0"/>
  </p:normalViewPr>
  <p:slideViewPr>
    <p:cSldViewPr snapToGrid="0" snapToObjects="1">
      <p:cViewPr varScale="1">
        <p:scale>
          <a:sx n="85" d="100"/>
          <a:sy n="85" d="100"/>
        </p:scale>
        <p:origin x="1554" y="8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6E033CE-4DA5-1844-BBDE-B145E92FF15E}" type="datetimeFigureOut">
              <a:rPr lang="en-US" smtClean="0"/>
              <a:t>1/28/2019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DB3A204-F0FE-0247-AF0A-05A0954A8D40}" type="slidenum">
              <a:rPr lang="en-US" smtClean="0"/>
              <a:t>‹#›</a:t>
            </a:fld>
            <a:endParaRPr lang="en-US"/>
          </a:p>
        </p:txBody>
      </p:sp>
    </p:spTree>
    <p:extLst>
      <p:ext uri="{BB962C8B-B14F-4D97-AF65-F5344CB8AC3E}">
        <p14:creationId xmlns:p14="http://schemas.microsoft.com/office/powerpoint/2010/main" val="1158695481"/>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do we know what we are looking for if we don</a:t>
            </a:r>
            <a:r>
              <a:rPr lang="uk-UA" dirty="0"/>
              <a:t>’</a:t>
            </a:r>
            <a:r>
              <a:rPr lang="en-US" dirty="0"/>
              <a:t>t</a:t>
            </a:r>
            <a:r>
              <a:rPr lang="en-US" baseline="0" dirty="0"/>
              <a:t> know what it looks like?</a:t>
            </a:r>
            <a:endParaRPr lang="en-US" dirty="0"/>
          </a:p>
        </p:txBody>
      </p:sp>
      <p:sp>
        <p:nvSpPr>
          <p:cNvPr id="4" name="Slide Number Placeholder 3"/>
          <p:cNvSpPr>
            <a:spLocks noGrp="1"/>
          </p:cNvSpPr>
          <p:nvPr>
            <p:ph type="sldNum" sz="quarter" idx="10"/>
          </p:nvPr>
        </p:nvSpPr>
        <p:spPr/>
        <p:txBody>
          <a:bodyPr/>
          <a:lstStyle/>
          <a:p>
            <a:fld id="{E22F8DFD-B83A-8E40-9322-FBA9D178D350}" type="slidenum">
              <a:rPr lang="en-US" smtClean="0"/>
              <a:t>2</a:t>
            </a:fld>
            <a:endParaRPr lang="en-US"/>
          </a:p>
        </p:txBody>
      </p:sp>
    </p:spTree>
    <p:extLst>
      <p:ext uri="{BB962C8B-B14F-4D97-AF65-F5344CB8AC3E}">
        <p14:creationId xmlns:p14="http://schemas.microsoft.com/office/powerpoint/2010/main" val="27980127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err="1"/>
              <a:t>Molon</a:t>
            </a:r>
            <a:endParaRPr lang="en-US" sz="1200" dirty="0"/>
          </a:p>
          <a:p>
            <a:r>
              <a:rPr lang="en-US" b="1" dirty="0"/>
              <a:t>SMART technology and template switching oligo secure 5' end sequences</a:t>
            </a:r>
          </a:p>
          <a:p>
            <a:r>
              <a:rPr lang="en-US" dirty="0"/>
              <a:t>Described originally in 2001, a strategy frequently referred to as “SMART” (switching mechanism at the 5' end of the RNA transcript) technology (Takara Bio USA, Inc) has shown promise in generating full-length cDNA libraries, even from single-cell–derived RNA samples [1,3]. This strategy relies on the intrinsic properties of Moloney murine leukemia virus (MMLV) reverse transcriptase and the use of a unique template switching oligonucleotide (TS oligo, or TSO). During first-strand synthesis, upon reaching the 5’ end of the RNA template, the terminal transferase activity of the MMLV reverse transcriptase adds a few additional nucleotides (mostly deoxycytidine) to the 3' end of the newly synthesized cDNA strand. These bases function as a TS oligo-anchoring site. Upon base pairing between the TS oligo and the appended deoxycytidine stretch, the reverse transcriptase “switches” template strands, from cellular RNA to the TS oligo, and continues replication to the 5' end of the TS oligo. By doing so, the resulting cDNA contains the complete 5' end of the transcript, and universal sequences of choice are added to the reverse transcription product. Along with tagging of the cDNA 3' end by oligo dT primers, this approach makes it possible to efficiently amplify the entire full-length transcript pool in a completely sequence-independent manner [4]. </a:t>
            </a:r>
            <a:endParaRPr lang="en-US" sz="1200" dirty="0"/>
          </a:p>
          <a:p>
            <a:r>
              <a:rPr lang="en-US" b="1" dirty="0"/>
              <a:t>TS oligo structure </a:t>
            </a:r>
          </a:p>
          <a:p>
            <a:r>
              <a:rPr lang="en-US" dirty="0"/>
              <a:t>The simple version of a TS oligo is a DNA oligo sequence that carries 3 </a:t>
            </a:r>
            <a:r>
              <a:rPr lang="en-US" dirty="0" err="1"/>
              <a:t>riboguanosines</a:t>
            </a:r>
            <a:r>
              <a:rPr lang="en-US" dirty="0"/>
              <a:t> (</a:t>
            </a:r>
            <a:r>
              <a:rPr lang="en-US" dirty="0" err="1"/>
              <a:t>rGrGrG</a:t>
            </a:r>
            <a:r>
              <a:rPr lang="en-US" dirty="0"/>
              <a:t>) at its 3' end [1]. The complementarity between these consecutive </a:t>
            </a:r>
            <a:r>
              <a:rPr lang="en-US" dirty="0" err="1"/>
              <a:t>rG</a:t>
            </a:r>
            <a:r>
              <a:rPr lang="en-US" dirty="0"/>
              <a:t> bases and the 3' </a:t>
            </a:r>
            <a:r>
              <a:rPr lang="en-US" dirty="0" err="1"/>
              <a:t>dC</a:t>
            </a:r>
            <a:r>
              <a:rPr lang="en-US" dirty="0"/>
              <a:t> extension of the cDNA molecule empowers the subsequent template switching [5]. A more recent study suggested replacing the 3' most </a:t>
            </a:r>
            <a:r>
              <a:rPr lang="en-US" dirty="0" err="1"/>
              <a:t>rG</a:t>
            </a:r>
            <a:r>
              <a:rPr lang="en-US" dirty="0"/>
              <a:t> with a locked nucleic acid base (LNA), possibly due to the enhanced thermostability of the LNA monomer, which would be advantageous for base pairing [6]. Interestingly, a systematic study was conducted in 2013 to compare the multiple modified TS oligo versions side-by-side, and the data indicated that RNA/DNA hybrids provide a superior level of 5' cap-specific enrichment, even though the DNA/LNA duplexes were expected to be more thermodynamically favored [7]. </a:t>
            </a:r>
          </a:p>
          <a:p>
            <a:endParaRPr lang="en-US" dirty="0"/>
          </a:p>
        </p:txBody>
      </p:sp>
      <p:sp>
        <p:nvSpPr>
          <p:cNvPr id="4" name="Slide Number Placeholder 3"/>
          <p:cNvSpPr>
            <a:spLocks noGrp="1"/>
          </p:cNvSpPr>
          <p:nvPr>
            <p:ph type="sldNum" sz="quarter" idx="10"/>
          </p:nvPr>
        </p:nvSpPr>
        <p:spPr/>
        <p:txBody>
          <a:bodyPr/>
          <a:lstStyle/>
          <a:p>
            <a:fld id="{ADB3A204-F0FE-0247-AF0A-05A0954A8D40}" type="slidenum">
              <a:rPr lang="en-US" smtClean="0"/>
              <a:t>7</a:t>
            </a:fld>
            <a:endParaRPr lang="en-US"/>
          </a:p>
        </p:txBody>
      </p:sp>
    </p:spTree>
    <p:extLst>
      <p:ext uri="{BB962C8B-B14F-4D97-AF65-F5344CB8AC3E}">
        <p14:creationId xmlns:p14="http://schemas.microsoft.com/office/powerpoint/2010/main" val="3670192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DB3A204-F0FE-0247-AF0A-05A0954A8D40}" type="slidenum">
              <a:rPr lang="en-US" smtClean="0"/>
              <a:t>15</a:t>
            </a:fld>
            <a:endParaRPr lang="en-US"/>
          </a:p>
        </p:txBody>
      </p:sp>
    </p:spTree>
    <p:extLst>
      <p:ext uri="{BB962C8B-B14F-4D97-AF65-F5344CB8AC3E}">
        <p14:creationId xmlns:p14="http://schemas.microsoft.com/office/powerpoint/2010/main" val="38897625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9F96482-E359-47F3-BCFF-99E53FDEF557}" type="slidenum">
              <a:rPr lang="en-US" smtClean="0"/>
              <a:t>19</a:t>
            </a:fld>
            <a:endParaRPr lang="en-US"/>
          </a:p>
        </p:txBody>
      </p:sp>
    </p:spTree>
    <p:extLst>
      <p:ext uri="{BB962C8B-B14F-4D97-AF65-F5344CB8AC3E}">
        <p14:creationId xmlns:p14="http://schemas.microsoft.com/office/powerpoint/2010/main" val="14048856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9F96482-E359-47F3-BCFF-99E53FDEF557}" type="slidenum">
              <a:rPr lang="en-US" smtClean="0"/>
              <a:t>20</a:t>
            </a:fld>
            <a:endParaRPr lang="en-US"/>
          </a:p>
        </p:txBody>
      </p:sp>
    </p:spTree>
    <p:extLst>
      <p:ext uri="{BB962C8B-B14F-4D97-AF65-F5344CB8AC3E}">
        <p14:creationId xmlns:p14="http://schemas.microsoft.com/office/powerpoint/2010/main" val="31398158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b="1" dirty="0"/>
              <a:t>The Drop-seq method involves co-encapsulation of cells along with beads coated with primers into droplets. The </a:t>
            </a:r>
            <a:r>
              <a:rPr lang="en-US" b="1" dirty="0" err="1"/>
              <a:t>inDrop</a:t>
            </a:r>
            <a:r>
              <a:rPr lang="en-US" b="1" dirty="0"/>
              <a:t> method involves co-encapsulation of cells along with a reverse transcription (RT) mix and hydrogel particles carrying primers that can be released upon UV excitation. The </a:t>
            </a:r>
            <a:r>
              <a:rPr lang="en-US" b="1" dirty="0" err="1"/>
              <a:t>Cyto</a:t>
            </a:r>
            <a:r>
              <a:rPr lang="en-US" b="1" dirty="0"/>
              <a:t>-seq method involves the seeding of single cells and beads in microwells with </a:t>
            </a:r>
            <a:r>
              <a:rPr lang="en-US" b="1" dirty="0" err="1"/>
              <a:t>picoliter</a:t>
            </a:r>
            <a:r>
              <a:rPr lang="en-US" b="1" dirty="0"/>
              <a:t> volumes. (B) The barcoding strategy is fairly similar amongst all the methods, with initial universal sequence for PCR/sequencing, followed by a cell barcode, then a unique molecular identifier (UMI) sequence and a poly-dT sequence to capture mRNAs. (C) There are few differences in RT reaction of the captured mRNAs. In Drop-seq method, the RT reaction is carried out on the captured mRNAs on the beads after breaking the droplets. In </a:t>
            </a:r>
            <a:r>
              <a:rPr lang="en-US" b="1" dirty="0" err="1"/>
              <a:t>InDrop</a:t>
            </a:r>
            <a:r>
              <a:rPr lang="en-US" b="1" dirty="0"/>
              <a:t> method, the RT reaction is carried out inside the droplets. In </a:t>
            </a:r>
            <a:r>
              <a:rPr lang="en-US" b="1" dirty="0" err="1"/>
              <a:t>Cyto</a:t>
            </a:r>
            <a:r>
              <a:rPr lang="en-US" b="1" dirty="0"/>
              <a:t>-seq, the RT reaction is carried out in bulk after pooling all the beads and thereby the captured mRNAs with them. </a:t>
            </a:r>
          </a:p>
          <a:p>
            <a:endParaRPr lang="en-US" dirty="0"/>
          </a:p>
        </p:txBody>
      </p:sp>
      <p:sp>
        <p:nvSpPr>
          <p:cNvPr id="4" name="Slide Number Placeholder 3"/>
          <p:cNvSpPr>
            <a:spLocks noGrp="1"/>
          </p:cNvSpPr>
          <p:nvPr>
            <p:ph type="sldNum" sz="quarter" idx="5"/>
          </p:nvPr>
        </p:nvSpPr>
        <p:spPr/>
        <p:txBody>
          <a:bodyPr/>
          <a:lstStyle/>
          <a:p>
            <a:fld id="{ADB3A204-F0FE-0247-AF0A-05A0954A8D40}" type="slidenum">
              <a:rPr lang="en-US" smtClean="0"/>
              <a:t>21</a:t>
            </a:fld>
            <a:endParaRPr lang="en-US"/>
          </a:p>
        </p:txBody>
      </p:sp>
    </p:spTree>
    <p:extLst>
      <p:ext uri="{BB962C8B-B14F-4D97-AF65-F5344CB8AC3E}">
        <p14:creationId xmlns:p14="http://schemas.microsoft.com/office/powerpoint/2010/main" val="42747614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Methacrylic</a:t>
            </a:r>
            <a:r>
              <a:rPr lang="en-US" dirty="0"/>
              <a:t> polymer</a:t>
            </a:r>
          </a:p>
        </p:txBody>
      </p:sp>
      <p:sp>
        <p:nvSpPr>
          <p:cNvPr id="4" name="Slide Number Placeholder 3"/>
          <p:cNvSpPr>
            <a:spLocks noGrp="1"/>
          </p:cNvSpPr>
          <p:nvPr>
            <p:ph type="sldNum" sz="quarter" idx="10"/>
          </p:nvPr>
        </p:nvSpPr>
        <p:spPr/>
        <p:txBody>
          <a:bodyPr/>
          <a:lstStyle/>
          <a:p>
            <a:fld id="{286A4211-E446-C748-AA90-32722464CCCA}" type="slidenum">
              <a:rPr lang="en-US" smtClean="0"/>
              <a:t>30</a:t>
            </a:fld>
            <a:endParaRPr lang="en-US"/>
          </a:p>
        </p:txBody>
      </p:sp>
    </p:spTree>
    <p:extLst>
      <p:ext uri="{BB962C8B-B14F-4D97-AF65-F5344CB8AC3E}">
        <p14:creationId xmlns:p14="http://schemas.microsoft.com/office/powerpoint/2010/main" val="23134701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A9891636-ACEA-074F-9F77-7865878C79E8}" type="datetimeFigureOut">
              <a:rPr lang="en-US" smtClean="0"/>
              <a:t>1/28/2019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3DF6E45-7CE5-2C42-9607-F53A2ECBA351}" type="slidenum">
              <a:rPr lang="en-US" smtClean="0"/>
              <a:t>‹#›</a:t>
            </a:fld>
            <a:endParaRPr lang="en-US"/>
          </a:p>
        </p:txBody>
      </p:sp>
    </p:spTree>
    <p:extLst>
      <p:ext uri="{BB962C8B-B14F-4D97-AF65-F5344CB8AC3E}">
        <p14:creationId xmlns:p14="http://schemas.microsoft.com/office/powerpoint/2010/main" val="20803881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9891636-ACEA-074F-9F77-7865878C79E8}" type="datetimeFigureOut">
              <a:rPr lang="en-US" smtClean="0"/>
              <a:t>1/28/2019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3DF6E45-7CE5-2C42-9607-F53A2ECBA351}" type="slidenum">
              <a:rPr lang="en-US" smtClean="0"/>
              <a:t>‹#›</a:t>
            </a:fld>
            <a:endParaRPr lang="en-US"/>
          </a:p>
        </p:txBody>
      </p:sp>
    </p:spTree>
    <p:extLst>
      <p:ext uri="{BB962C8B-B14F-4D97-AF65-F5344CB8AC3E}">
        <p14:creationId xmlns:p14="http://schemas.microsoft.com/office/powerpoint/2010/main" val="13448172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9891636-ACEA-074F-9F77-7865878C79E8}" type="datetimeFigureOut">
              <a:rPr lang="en-US" smtClean="0"/>
              <a:t>1/28/2019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3DF6E45-7CE5-2C42-9607-F53A2ECBA351}" type="slidenum">
              <a:rPr lang="en-US" smtClean="0"/>
              <a:t>‹#›</a:t>
            </a:fld>
            <a:endParaRPr lang="en-US"/>
          </a:p>
        </p:txBody>
      </p:sp>
    </p:spTree>
    <p:extLst>
      <p:ext uri="{BB962C8B-B14F-4D97-AF65-F5344CB8AC3E}">
        <p14:creationId xmlns:p14="http://schemas.microsoft.com/office/powerpoint/2010/main" val="18343927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9891636-ACEA-074F-9F77-7865878C79E8}" type="datetimeFigureOut">
              <a:rPr lang="en-US" smtClean="0"/>
              <a:t>1/28/2019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3DF6E45-7CE5-2C42-9607-F53A2ECBA351}" type="slidenum">
              <a:rPr lang="en-US" smtClean="0"/>
              <a:t>‹#›</a:t>
            </a:fld>
            <a:endParaRPr lang="en-US"/>
          </a:p>
        </p:txBody>
      </p:sp>
    </p:spTree>
    <p:extLst>
      <p:ext uri="{BB962C8B-B14F-4D97-AF65-F5344CB8AC3E}">
        <p14:creationId xmlns:p14="http://schemas.microsoft.com/office/powerpoint/2010/main" val="30179929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9891636-ACEA-074F-9F77-7865878C79E8}" type="datetimeFigureOut">
              <a:rPr lang="en-US" smtClean="0"/>
              <a:t>1/28/2019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3DF6E45-7CE5-2C42-9607-F53A2ECBA351}" type="slidenum">
              <a:rPr lang="en-US" smtClean="0"/>
              <a:t>‹#›</a:t>
            </a:fld>
            <a:endParaRPr lang="en-US"/>
          </a:p>
        </p:txBody>
      </p:sp>
    </p:spTree>
    <p:extLst>
      <p:ext uri="{BB962C8B-B14F-4D97-AF65-F5344CB8AC3E}">
        <p14:creationId xmlns:p14="http://schemas.microsoft.com/office/powerpoint/2010/main" val="20871451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A9891636-ACEA-074F-9F77-7865878C79E8}" type="datetimeFigureOut">
              <a:rPr lang="en-US" smtClean="0"/>
              <a:t>1/28/2019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3DF6E45-7CE5-2C42-9607-F53A2ECBA351}" type="slidenum">
              <a:rPr lang="en-US" smtClean="0"/>
              <a:t>‹#›</a:t>
            </a:fld>
            <a:endParaRPr lang="en-US"/>
          </a:p>
        </p:txBody>
      </p:sp>
    </p:spTree>
    <p:extLst>
      <p:ext uri="{BB962C8B-B14F-4D97-AF65-F5344CB8AC3E}">
        <p14:creationId xmlns:p14="http://schemas.microsoft.com/office/powerpoint/2010/main" val="19405708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9891636-ACEA-074F-9F77-7865878C79E8}" type="datetimeFigureOut">
              <a:rPr lang="en-US" smtClean="0"/>
              <a:t>1/28/2019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3DF6E45-7CE5-2C42-9607-F53A2ECBA351}" type="slidenum">
              <a:rPr lang="en-US" smtClean="0"/>
              <a:t>‹#›</a:t>
            </a:fld>
            <a:endParaRPr lang="en-US"/>
          </a:p>
        </p:txBody>
      </p:sp>
    </p:spTree>
    <p:extLst>
      <p:ext uri="{BB962C8B-B14F-4D97-AF65-F5344CB8AC3E}">
        <p14:creationId xmlns:p14="http://schemas.microsoft.com/office/powerpoint/2010/main" val="19853222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A9891636-ACEA-074F-9F77-7865878C79E8}" type="datetimeFigureOut">
              <a:rPr lang="en-US" smtClean="0"/>
              <a:t>1/28/2019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3DF6E45-7CE5-2C42-9607-F53A2ECBA351}" type="slidenum">
              <a:rPr lang="en-US" smtClean="0"/>
              <a:t>‹#›</a:t>
            </a:fld>
            <a:endParaRPr lang="en-US"/>
          </a:p>
        </p:txBody>
      </p:sp>
    </p:spTree>
    <p:extLst>
      <p:ext uri="{BB962C8B-B14F-4D97-AF65-F5344CB8AC3E}">
        <p14:creationId xmlns:p14="http://schemas.microsoft.com/office/powerpoint/2010/main" val="24250014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9891636-ACEA-074F-9F77-7865878C79E8}" type="datetimeFigureOut">
              <a:rPr lang="en-US" smtClean="0"/>
              <a:t>1/28/2019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3DF6E45-7CE5-2C42-9607-F53A2ECBA351}" type="slidenum">
              <a:rPr lang="en-US" smtClean="0"/>
              <a:t>‹#›</a:t>
            </a:fld>
            <a:endParaRPr lang="en-US"/>
          </a:p>
        </p:txBody>
      </p:sp>
    </p:spTree>
    <p:extLst>
      <p:ext uri="{BB962C8B-B14F-4D97-AF65-F5344CB8AC3E}">
        <p14:creationId xmlns:p14="http://schemas.microsoft.com/office/powerpoint/2010/main" val="10500304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9891636-ACEA-074F-9F77-7865878C79E8}" type="datetimeFigureOut">
              <a:rPr lang="en-US" smtClean="0"/>
              <a:t>1/28/2019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3DF6E45-7CE5-2C42-9607-F53A2ECBA351}" type="slidenum">
              <a:rPr lang="en-US" smtClean="0"/>
              <a:t>‹#›</a:t>
            </a:fld>
            <a:endParaRPr lang="en-US"/>
          </a:p>
        </p:txBody>
      </p:sp>
    </p:spTree>
    <p:extLst>
      <p:ext uri="{BB962C8B-B14F-4D97-AF65-F5344CB8AC3E}">
        <p14:creationId xmlns:p14="http://schemas.microsoft.com/office/powerpoint/2010/main" val="40810503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9891636-ACEA-074F-9F77-7865878C79E8}" type="datetimeFigureOut">
              <a:rPr lang="en-US" smtClean="0"/>
              <a:t>1/28/2019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3DF6E45-7CE5-2C42-9607-F53A2ECBA351}" type="slidenum">
              <a:rPr lang="en-US" smtClean="0"/>
              <a:t>‹#›</a:t>
            </a:fld>
            <a:endParaRPr lang="en-US"/>
          </a:p>
        </p:txBody>
      </p:sp>
    </p:spTree>
    <p:extLst>
      <p:ext uri="{BB962C8B-B14F-4D97-AF65-F5344CB8AC3E}">
        <p14:creationId xmlns:p14="http://schemas.microsoft.com/office/powerpoint/2010/main" val="1669802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latin typeface="Avenir Book"/>
                <a:cs typeface="Avenir Book"/>
              </a:defRPr>
            </a:lvl1pPr>
          </a:lstStyle>
          <a:p>
            <a:fld id="{A9891636-ACEA-074F-9F77-7865878C79E8}" type="datetimeFigureOut">
              <a:rPr lang="en-US" smtClean="0"/>
              <a:pPr/>
              <a:t>1/28/2019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latin typeface="Avenir Book"/>
                <a:cs typeface="Avenir Book"/>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latin typeface="Avenir Book"/>
                <a:cs typeface="Avenir Book"/>
              </a:defRPr>
            </a:lvl1pPr>
          </a:lstStyle>
          <a:p>
            <a:fld id="{03DF6E45-7CE5-2C42-9607-F53A2ECBA351}" type="slidenum">
              <a:rPr lang="en-US" smtClean="0"/>
              <a:pPr/>
              <a:t>‹#›</a:t>
            </a:fld>
            <a:endParaRPr lang="en-US"/>
          </a:p>
        </p:txBody>
      </p:sp>
    </p:spTree>
    <p:extLst>
      <p:ext uri="{BB962C8B-B14F-4D97-AF65-F5344CB8AC3E}">
        <p14:creationId xmlns:p14="http://schemas.microsoft.com/office/powerpoint/2010/main" val="42936488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Avenir Heavy"/>
          <a:ea typeface="+mj-ea"/>
          <a:cs typeface="Avenir Heavy"/>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Avenir Book"/>
          <a:ea typeface="+mn-ea"/>
          <a:cs typeface="Avenir Book"/>
        </a:defRPr>
      </a:lvl1pPr>
      <a:lvl2pPr marL="742950" indent="-285750" algn="l" defTabSz="457200" rtl="0" eaLnBrk="1" latinLnBrk="0" hangingPunct="1">
        <a:spcBef>
          <a:spcPct val="20000"/>
        </a:spcBef>
        <a:buFont typeface="Arial"/>
        <a:buChar char="–"/>
        <a:defRPr sz="2800" kern="1200">
          <a:solidFill>
            <a:schemeClr val="tx1"/>
          </a:solidFill>
          <a:latin typeface="Avenir Book"/>
          <a:ea typeface="+mn-ea"/>
          <a:cs typeface="Avenir Book"/>
        </a:defRPr>
      </a:lvl2pPr>
      <a:lvl3pPr marL="1143000" indent="-228600" algn="l" defTabSz="457200" rtl="0" eaLnBrk="1" latinLnBrk="0" hangingPunct="1">
        <a:spcBef>
          <a:spcPct val="20000"/>
        </a:spcBef>
        <a:buFont typeface="Arial"/>
        <a:buChar char="•"/>
        <a:defRPr sz="2400" kern="1200">
          <a:solidFill>
            <a:schemeClr val="tx1"/>
          </a:solidFill>
          <a:latin typeface="Avenir Book"/>
          <a:ea typeface="+mn-ea"/>
          <a:cs typeface="Avenir Book"/>
        </a:defRPr>
      </a:lvl3pPr>
      <a:lvl4pPr marL="1600200" indent="-228600" algn="l" defTabSz="457200" rtl="0" eaLnBrk="1" latinLnBrk="0" hangingPunct="1">
        <a:spcBef>
          <a:spcPct val="20000"/>
        </a:spcBef>
        <a:buFont typeface="Arial"/>
        <a:buChar char="–"/>
        <a:defRPr sz="2000" kern="1200">
          <a:solidFill>
            <a:schemeClr val="tx1"/>
          </a:solidFill>
          <a:latin typeface="Avenir Book"/>
          <a:ea typeface="+mn-ea"/>
          <a:cs typeface="Avenir Book"/>
        </a:defRPr>
      </a:lvl4pPr>
      <a:lvl5pPr marL="2057400" indent="-228600" algn="l" defTabSz="457200" rtl="0" eaLnBrk="1" latinLnBrk="0" hangingPunct="1">
        <a:spcBef>
          <a:spcPct val="20000"/>
        </a:spcBef>
        <a:buFont typeface="Arial"/>
        <a:buChar char="»"/>
        <a:defRPr sz="2000" kern="1200">
          <a:solidFill>
            <a:schemeClr val="tx1"/>
          </a:solidFill>
          <a:latin typeface="Avenir Book"/>
          <a:ea typeface="+mn-ea"/>
          <a:cs typeface="Avenir Book"/>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6.emf"/><Relationship Id="rId2" Type="http://schemas.openxmlformats.org/officeDocument/2006/relationships/slideLayout" Target="../slideLayouts/slideLayout6.xml"/><Relationship Id="rId1" Type="http://schemas.openxmlformats.org/officeDocument/2006/relationships/tags" Target="../tags/tag3.xml"/><Relationship Id="rId6" Type="http://schemas.openxmlformats.org/officeDocument/2006/relationships/image" Target="../media/image12.png"/><Relationship Id="rId5" Type="http://schemas.openxmlformats.org/officeDocument/2006/relationships/image" Target="../media/image15.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3.xml"/><Relationship Id="rId7" Type="http://schemas.openxmlformats.org/officeDocument/2006/relationships/image" Target="../media/image24.png"/><Relationship Id="rId2" Type="http://schemas.openxmlformats.org/officeDocument/2006/relationships/slideLayout" Target="../slideLayouts/slideLayout6.xml"/><Relationship Id="rId1" Type="http://schemas.openxmlformats.org/officeDocument/2006/relationships/tags" Target="../tags/tag4.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25.tif"/><Relationship Id="rId2" Type="http://schemas.openxmlformats.org/officeDocument/2006/relationships/slideLayout" Target="../slideLayouts/slideLayout6.xml"/><Relationship Id="rId1" Type="http://schemas.openxmlformats.org/officeDocument/2006/relationships/tags" Target="../tags/tag5.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6.xml"/><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1.png"/><Relationship Id="rId1" Type="http://schemas.openxmlformats.org/officeDocument/2006/relationships/slideLayout" Target="../slideLayouts/slideLayout6.xml"/><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33.tif"/><Relationship Id="rId4" Type="http://schemas.openxmlformats.org/officeDocument/2006/relationships/image" Target="../media/image32.tif"/></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7" Type="http://schemas.openxmlformats.org/officeDocument/2006/relationships/image" Target="../media/image4.png"/><Relationship Id="rId2" Type="http://schemas.openxmlformats.org/officeDocument/2006/relationships/slideLayout" Target="../slideLayouts/slideLayout2.xml"/><Relationship Id="rId1" Type="http://schemas.openxmlformats.org/officeDocument/2006/relationships/tags" Target="../tags/tag1.xml"/><Relationship Id="rId6" Type="http://schemas.openxmlformats.org/officeDocument/2006/relationships/image" Target="../media/image3.jpg"/><Relationship Id="rId5" Type="http://schemas.openxmlformats.org/officeDocument/2006/relationships/image" Target="../media/image2.png"/><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34.tiff"/><Relationship Id="rId4" Type="http://schemas.openxmlformats.org/officeDocument/2006/relationships/image" Target="../media/image33.tif"/></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6.xml"/><Relationship Id="rId4" Type="http://schemas.openxmlformats.org/officeDocument/2006/relationships/image" Target="../media/image29.png"/></Relationships>
</file>

<file path=ppt/slides/_rels/slide2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6.xml"/><Relationship Id="rId4" Type="http://schemas.openxmlformats.org/officeDocument/2006/relationships/image" Target="../media/image42.png"/></Relationships>
</file>

<file path=ppt/slides/_rels/slide2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6.xml"/><Relationship Id="rId4" Type="http://schemas.openxmlformats.org/officeDocument/2006/relationships/image" Target="../media/image43.png"/></Relationships>
</file>

<file path=ppt/slides/_rels/slide2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2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Layout" Target="../slideLayouts/slideLayout6.xml"/><Relationship Id="rId1" Type="http://schemas.openxmlformats.org/officeDocument/2006/relationships/tags" Target="../tags/tag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2700" dirty="0"/>
              <a:t>Quantitative Methods in Genetic and Genomics</a:t>
            </a:r>
            <a:br>
              <a:rPr lang="en-US" sz="2700" dirty="0"/>
            </a:br>
            <a:r>
              <a:rPr lang="en-US" dirty="0"/>
              <a:t>Single Cell Module</a:t>
            </a:r>
          </a:p>
        </p:txBody>
      </p:sp>
      <p:sp>
        <p:nvSpPr>
          <p:cNvPr id="3" name="Subtitle 2"/>
          <p:cNvSpPr>
            <a:spLocks noGrp="1"/>
          </p:cNvSpPr>
          <p:nvPr>
            <p:ph type="subTitle" idx="1"/>
          </p:nvPr>
        </p:nvSpPr>
        <p:spPr/>
        <p:txBody>
          <a:bodyPr>
            <a:normAutofit fontScale="70000" lnSpcReduction="20000"/>
          </a:bodyPr>
          <a:lstStyle/>
          <a:p>
            <a:r>
              <a:rPr lang="en-US" sz="2800" dirty="0"/>
              <a:t>Rob Morey</a:t>
            </a:r>
          </a:p>
          <a:p>
            <a:r>
              <a:rPr lang="en-US" sz="2800" dirty="0"/>
              <a:t>Adapted from</a:t>
            </a:r>
          </a:p>
          <a:p>
            <a:r>
              <a:rPr lang="en-US" sz="2800" dirty="0"/>
              <a:t>Alex Chaim, Ph.D.</a:t>
            </a:r>
          </a:p>
          <a:p>
            <a:endParaRPr lang="en-US" dirty="0"/>
          </a:p>
          <a:p>
            <a:r>
              <a:rPr lang="en-US" dirty="0"/>
              <a:t>January 29</a:t>
            </a:r>
            <a:r>
              <a:rPr lang="en-US" baseline="30000" dirty="0"/>
              <a:t>th</a:t>
            </a:r>
            <a:r>
              <a:rPr lang="en-US" dirty="0"/>
              <a:t>, 2019</a:t>
            </a:r>
          </a:p>
        </p:txBody>
      </p:sp>
    </p:spTree>
    <p:extLst>
      <p:ext uri="{BB962C8B-B14F-4D97-AF65-F5344CB8AC3E}">
        <p14:creationId xmlns:p14="http://schemas.microsoft.com/office/powerpoint/2010/main" val="3720491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sz="4800" dirty="0"/>
              <a:t>3’-end </a:t>
            </a:r>
            <a:r>
              <a:rPr lang="en-US" dirty="0"/>
              <a:t>Capture Beads</a:t>
            </a:r>
            <a:br>
              <a:rPr lang="en-US" dirty="0"/>
            </a:br>
            <a:r>
              <a:rPr lang="en-US" sz="3600" dirty="0"/>
              <a:t>UMIs and Bead Barcodes</a:t>
            </a:r>
          </a:p>
        </p:txBody>
      </p:sp>
      <p:pic>
        <p:nvPicPr>
          <p:cNvPr id="7" name="Picture 6" descr="Screen Shot 2018-01-23 at 6.36.08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7907" y="2478192"/>
            <a:ext cx="2449163" cy="2009143"/>
          </a:xfrm>
          <a:prstGeom prst="rect">
            <a:avLst/>
          </a:prstGeom>
        </p:spPr>
      </p:pic>
      <p:pic>
        <p:nvPicPr>
          <p:cNvPr id="8" name="Picture 7" descr="Screen Shot 2018-01-23 at 6.36.20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45818" y="2478193"/>
            <a:ext cx="5137551" cy="2118742"/>
          </a:xfrm>
          <a:prstGeom prst="rect">
            <a:avLst/>
          </a:prstGeom>
        </p:spPr>
      </p:pic>
      <p:pic>
        <p:nvPicPr>
          <p:cNvPr id="9" name="Picture 8" descr="Screen Shot 2018-01-23 at 6.36.30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8503" y="4530398"/>
            <a:ext cx="2158567" cy="1903681"/>
          </a:xfrm>
          <a:prstGeom prst="rect">
            <a:avLst/>
          </a:prstGeom>
        </p:spPr>
      </p:pic>
      <p:sp>
        <p:nvSpPr>
          <p:cNvPr id="6" name="Content Placeholder 2"/>
          <p:cNvSpPr txBox="1">
            <a:spLocks/>
          </p:cNvSpPr>
          <p:nvPr/>
        </p:nvSpPr>
        <p:spPr>
          <a:xfrm>
            <a:off x="3886425" y="4596935"/>
            <a:ext cx="5257575" cy="1805349"/>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Avenir Book"/>
                <a:ea typeface="+mn-ea"/>
                <a:cs typeface="Avenir Book"/>
              </a:defRPr>
            </a:lvl1pPr>
            <a:lvl2pPr marL="742950" indent="-285750" algn="l" defTabSz="457200" rtl="0" eaLnBrk="1" latinLnBrk="0" hangingPunct="1">
              <a:spcBef>
                <a:spcPct val="20000"/>
              </a:spcBef>
              <a:buFont typeface="Arial"/>
              <a:buChar char="–"/>
              <a:defRPr sz="2800" kern="1200">
                <a:solidFill>
                  <a:schemeClr val="tx1"/>
                </a:solidFill>
                <a:latin typeface="Avenir Book"/>
                <a:ea typeface="+mn-ea"/>
                <a:cs typeface="Avenir Book"/>
              </a:defRPr>
            </a:lvl2pPr>
            <a:lvl3pPr marL="1143000" indent="-228600" algn="l" defTabSz="457200" rtl="0" eaLnBrk="1" latinLnBrk="0" hangingPunct="1">
              <a:spcBef>
                <a:spcPct val="20000"/>
              </a:spcBef>
              <a:buFont typeface="Arial"/>
              <a:buChar char="•"/>
              <a:defRPr sz="2400" kern="1200">
                <a:solidFill>
                  <a:schemeClr val="tx1"/>
                </a:solidFill>
                <a:latin typeface="Avenir Book"/>
                <a:ea typeface="+mn-ea"/>
                <a:cs typeface="Avenir Book"/>
              </a:defRPr>
            </a:lvl3pPr>
            <a:lvl4pPr marL="1600200" indent="-228600" algn="l" defTabSz="457200" rtl="0" eaLnBrk="1" latinLnBrk="0" hangingPunct="1">
              <a:spcBef>
                <a:spcPct val="20000"/>
              </a:spcBef>
              <a:buFont typeface="Arial"/>
              <a:buChar char="–"/>
              <a:defRPr sz="2000" kern="1200">
                <a:solidFill>
                  <a:schemeClr val="tx1"/>
                </a:solidFill>
                <a:latin typeface="Avenir Book"/>
                <a:ea typeface="+mn-ea"/>
                <a:cs typeface="Avenir Book"/>
              </a:defRPr>
            </a:lvl4pPr>
            <a:lvl5pPr marL="2057400" indent="-228600" algn="l" defTabSz="457200" rtl="0" eaLnBrk="1" latinLnBrk="0" hangingPunct="1">
              <a:spcBef>
                <a:spcPct val="20000"/>
              </a:spcBef>
              <a:buFont typeface="Arial"/>
              <a:buChar char="»"/>
              <a:defRPr sz="2000" kern="1200">
                <a:solidFill>
                  <a:schemeClr val="tx1"/>
                </a:solidFill>
                <a:latin typeface="Avenir Book"/>
                <a:ea typeface="+mn-ea"/>
                <a:cs typeface="Avenir Book"/>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lvl="1"/>
            <a:r>
              <a:rPr lang="en-US" dirty="0"/>
              <a:t>4</a:t>
            </a:r>
            <a:r>
              <a:rPr lang="en-US" baseline="30000" dirty="0"/>
              <a:t>12</a:t>
            </a:r>
            <a:r>
              <a:rPr lang="en-US" dirty="0"/>
              <a:t> = 16,777,216 barcodes</a:t>
            </a:r>
          </a:p>
          <a:p>
            <a:pPr lvl="1"/>
            <a:r>
              <a:rPr lang="en-US" dirty="0"/>
              <a:t>4</a:t>
            </a:r>
            <a:r>
              <a:rPr lang="en-US" baseline="30000" dirty="0"/>
              <a:t>8</a:t>
            </a:r>
            <a:r>
              <a:rPr lang="en-US" dirty="0"/>
              <a:t> = 65,536 UMIs</a:t>
            </a:r>
          </a:p>
          <a:p>
            <a:pPr lvl="1"/>
            <a:r>
              <a:rPr lang="en-US" dirty="0"/>
              <a:t>&gt;&gt;10</a:t>
            </a:r>
            <a:r>
              <a:rPr lang="en-US" baseline="30000" dirty="0"/>
              <a:t>6 </a:t>
            </a:r>
            <a:r>
              <a:rPr lang="en-US" dirty="0" err="1"/>
              <a:t>oligos</a:t>
            </a:r>
            <a:r>
              <a:rPr lang="en-US" dirty="0"/>
              <a:t>/bead</a:t>
            </a:r>
          </a:p>
        </p:txBody>
      </p:sp>
      <p:sp>
        <p:nvSpPr>
          <p:cNvPr id="13" name="TextBox 12"/>
          <p:cNvSpPr txBox="1"/>
          <p:nvPr/>
        </p:nvSpPr>
        <p:spPr>
          <a:xfrm>
            <a:off x="6359261" y="6498131"/>
            <a:ext cx="2784739" cy="369332"/>
          </a:xfrm>
          <a:prstGeom prst="rect">
            <a:avLst/>
          </a:prstGeom>
          <a:noFill/>
        </p:spPr>
        <p:txBody>
          <a:bodyPr wrap="none" rtlCol="0">
            <a:spAutoFit/>
          </a:bodyPr>
          <a:lstStyle/>
          <a:p>
            <a:r>
              <a:rPr lang="en-US" dirty="0" err="1">
                <a:latin typeface="Avenir Book"/>
                <a:cs typeface="Avenir Book"/>
              </a:rPr>
              <a:t>Macosko</a:t>
            </a:r>
            <a:r>
              <a:rPr lang="en-US" dirty="0">
                <a:latin typeface="Avenir Book"/>
                <a:cs typeface="Avenir Book"/>
              </a:rPr>
              <a:t> </a:t>
            </a:r>
            <a:r>
              <a:rPr lang="en-US" i="1" dirty="0">
                <a:latin typeface="Avenir Book"/>
                <a:cs typeface="Avenir Book"/>
              </a:rPr>
              <a:t>et al</a:t>
            </a:r>
            <a:r>
              <a:rPr lang="en-US" dirty="0">
                <a:latin typeface="Avenir Book"/>
                <a:cs typeface="Avenir Book"/>
              </a:rPr>
              <a:t>., 2015 Cell</a:t>
            </a:r>
          </a:p>
        </p:txBody>
      </p:sp>
      <p:pic>
        <p:nvPicPr>
          <p:cNvPr id="14" name="Picture 13"/>
          <p:cNvPicPr>
            <a:picLocks noChangeAspect="1"/>
          </p:cNvPicPr>
          <p:nvPr/>
        </p:nvPicPr>
        <p:blipFill rotWithShape="1">
          <a:blip r:embed="rId6"/>
          <a:srcRect l="49636" t="15814" r="3464" b="77860"/>
          <a:stretch/>
        </p:blipFill>
        <p:spPr>
          <a:xfrm>
            <a:off x="0" y="1670700"/>
            <a:ext cx="3883524" cy="310133"/>
          </a:xfrm>
          <a:prstGeom prst="rect">
            <a:avLst/>
          </a:prstGeom>
        </p:spPr>
      </p:pic>
      <p:sp>
        <p:nvSpPr>
          <p:cNvPr id="15" name="TextBox 14"/>
          <p:cNvSpPr txBox="1"/>
          <p:nvPr/>
        </p:nvSpPr>
        <p:spPr>
          <a:xfrm>
            <a:off x="1747896" y="1620614"/>
            <a:ext cx="725005" cy="309266"/>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rtlCol="0">
            <a:spAutoFit/>
          </a:bodyPr>
          <a:lstStyle/>
          <a:p>
            <a:pPr algn="ctr"/>
            <a:r>
              <a:rPr lang="en-US" sz="1400" dirty="0"/>
              <a:t>UMI</a:t>
            </a:r>
          </a:p>
        </p:txBody>
      </p:sp>
      <p:sp>
        <p:nvSpPr>
          <p:cNvPr id="16" name="TextBox 15"/>
          <p:cNvSpPr txBox="1"/>
          <p:nvPr/>
        </p:nvSpPr>
        <p:spPr>
          <a:xfrm>
            <a:off x="2463268" y="1619125"/>
            <a:ext cx="691734" cy="309266"/>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1400" dirty="0"/>
              <a:t>BBC</a:t>
            </a:r>
          </a:p>
        </p:txBody>
      </p:sp>
      <p:sp>
        <p:nvSpPr>
          <p:cNvPr id="17" name="TextBox 16"/>
          <p:cNvSpPr txBox="1"/>
          <p:nvPr/>
        </p:nvSpPr>
        <p:spPr>
          <a:xfrm>
            <a:off x="3162289" y="1620614"/>
            <a:ext cx="684341" cy="30926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algn="ctr"/>
            <a:r>
              <a:rPr lang="en-US" sz="1400" dirty="0"/>
              <a:t>PCR</a:t>
            </a:r>
          </a:p>
        </p:txBody>
      </p:sp>
      <p:pic>
        <p:nvPicPr>
          <p:cNvPr id="2" name="Picture 1"/>
          <p:cNvPicPr>
            <a:picLocks noChangeAspect="1"/>
          </p:cNvPicPr>
          <p:nvPr/>
        </p:nvPicPr>
        <p:blipFill>
          <a:blip r:embed="rId7"/>
          <a:stretch>
            <a:fillRect/>
          </a:stretch>
        </p:blipFill>
        <p:spPr>
          <a:xfrm flipH="1">
            <a:off x="30577" y="2136424"/>
            <a:ext cx="3886200" cy="381000"/>
          </a:xfrm>
          <a:prstGeom prst="rect">
            <a:avLst/>
          </a:prstGeom>
        </p:spPr>
      </p:pic>
    </p:spTree>
    <p:custDataLst>
      <p:tags r:id="rId1"/>
    </p:custDataLst>
    <p:extLst>
      <p:ext uri="{BB962C8B-B14F-4D97-AF65-F5344CB8AC3E}">
        <p14:creationId xmlns:p14="http://schemas.microsoft.com/office/powerpoint/2010/main" val="293278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5" grpId="0" animBg="1"/>
      <p:bldP spid="16" grpId="0" animBg="1"/>
      <p:bldP spid="1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6700" dirty="0"/>
              <a:t>Library Prep</a:t>
            </a:r>
            <a:br>
              <a:rPr lang="en-US" sz="6700" dirty="0"/>
            </a:br>
            <a:r>
              <a:rPr lang="en-US" dirty="0" err="1"/>
              <a:t>Tagmentation</a:t>
            </a:r>
            <a:endParaRPr lang="en-US" dirty="0"/>
          </a:p>
        </p:txBody>
      </p:sp>
      <p:pic>
        <p:nvPicPr>
          <p:cNvPr id="4" name="Picture 3"/>
          <p:cNvPicPr>
            <a:picLocks noChangeAspect="1"/>
          </p:cNvPicPr>
          <p:nvPr/>
        </p:nvPicPr>
        <p:blipFill>
          <a:blip r:embed="rId2"/>
          <a:stretch>
            <a:fillRect/>
          </a:stretch>
        </p:blipFill>
        <p:spPr>
          <a:xfrm>
            <a:off x="1766795" y="1645019"/>
            <a:ext cx="5629088" cy="4839452"/>
          </a:xfrm>
          <a:prstGeom prst="rect">
            <a:avLst/>
          </a:prstGeom>
        </p:spPr>
      </p:pic>
      <p:sp>
        <p:nvSpPr>
          <p:cNvPr id="5" name="TextBox 4"/>
          <p:cNvSpPr txBox="1"/>
          <p:nvPr/>
        </p:nvSpPr>
        <p:spPr>
          <a:xfrm>
            <a:off x="2336021" y="6484471"/>
            <a:ext cx="6699176" cy="261610"/>
          </a:xfrm>
          <a:prstGeom prst="rect">
            <a:avLst/>
          </a:prstGeom>
          <a:noFill/>
        </p:spPr>
        <p:txBody>
          <a:bodyPr wrap="none" rtlCol="0">
            <a:spAutoFit/>
          </a:bodyPr>
          <a:lstStyle/>
          <a:p>
            <a:r>
              <a:rPr lang="en-US" sz="1100" dirty="0"/>
              <a:t>https://</a:t>
            </a:r>
            <a:r>
              <a:rPr lang="en-US" sz="1100" dirty="0" err="1"/>
              <a:t>www.abmgood.com</a:t>
            </a:r>
            <a:r>
              <a:rPr lang="en-US" sz="1100" dirty="0"/>
              <a:t>/marketing/</a:t>
            </a:r>
            <a:r>
              <a:rPr lang="en-US" sz="1100" dirty="0" err="1"/>
              <a:t>knowledge_base</a:t>
            </a:r>
            <a:r>
              <a:rPr lang="en-US" sz="1100" dirty="0"/>
              <a:t>/</a:t>
            </a:r>
            <a:r>
              <a:rPr lang="en-US" sz="1100" dirty="0" err="1"/>
              <a:t>next_generation_sequencing_experimental_design.php</a:t>
            </a:r>
            <a:endParaRPr lang="en-US" sz="1100" dirty="0"/>
          </a:p>
        </p:txBody>
      </p:sp>
      <p:pic>
        <p:nvPicPr>
          <p:cNvPr id="3" name="Picture 2"/>
          <p:cNvPicPr>
            <a:picLocks noChangeAspect="1"/>
          </p:cNvPicPr>
          <p:nvPr/>
        </p:nvPicPr>
        <p:blipFill rotWithShape="1">
          <a:blip r:embed="rId3"/>
          <a:srcRect l="2038" t="84027" r="13000"/>
          <a:stretch/>
        </p:blipFill>
        <p:spPr>
          <a:xfrm>
            <a:off x="147660" y="2274309"/>
            <a:ext cx="3252792" cy="527666"/>
          </a:xfrm>
          <a:prstGeom prst="rect">
            <a:avLst/>
          </a:prstGeom>
        </p:spPr>
      </p:pic>
      <p:sp>
        <p:nvSpPr>
          <p:cNvPr id="6" name="TextBox 5"/>
          <p:cNvSpPr txBox="1"/>
          <p:nvPr/>
        </p:nvSpPr>
        <p:spPr>
          <a:xfrm>
            <a:off x="163732" y="6115139"/>
            <a:ext cx="3586857" cy="369332"/>
          </a:xfrm>
          <a:prstGeom prst="rect">
            <a:avLst/>
          </a:prstGeom>
          <a:noFill/>
        </p:spPr>
        <p:txBody>
          <a:bodyPr wrap="none" rtlCol="0">
            <a:spAutoFit/>
          </a:bodyPr>
          <a:lstStyle/>
          <a:p>
            <a:r>
              <a:rPr lang="en-US" dirty="0">
                <a:latin typeface="Avenir Book"/>
                <a:cs typeface="Avenir Book"/>
              </a:rPr>
              <a:t>3’-end vs. full-length implications</a:t>
            </a:r>
          </a:p>
        </p:txBody>
      </p:sp>
    </p:spTree>
    <p:extLst>
      <p:ext uri="{BB962C8B-B14F-4D97-AF65-F5344CB8AC3E}">
        <p14:creationId xmlns:p14="http://schemas.microsoft.com/office/powerpoint/2010/main" val="215788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Single cell technologies</a:t>
            </a:r>
            <a:br>
              <a:rPr lang="en-US" dirty="0"/>
            </a:br>
            <a:r>
              <a:rPr lang="en-US" dirty="0"/>
              <a:t>(3’-end </a:t>
            </a:r>
            <a:r>
              <a:rPr lang="en-US" dirty="0" err="1"/>
              <a:t>vs</a:t>
            </a:r>
            <a:r>
              <a:rPr lang="en-US" dirty="0"/>
              <a:t> full-length)</a:t>
            </a:r>
          </a:p>
        </p:txBody>
      </p:sp>
      <p:pic>
        <p:nvPicPr>
          <p:cNvPr id="4" name="Picture 3" descr="Screen Shot 2018-01-23 at 7.10.05 PM.png"/>
          <p:cNvPicPr>
            <a:picLocks noChangeAspect="1"/>
          </p:cNvPicPr>
          <p:nvPr/>
        </p:nvPicPr>
        <p:blipFill rotWithShape="1">
          <a:blip r:embed="rId2">
            <a:extLst>
              <a:ext uri="{28A0092B-C50C-407E-A947-70E740481C1C}">
                <a14:useLocalDpi xmlns:a14="http://schemas.microsoft.com/office/drawing/2010/main" val="0"/>
              </a:ext>
            </a:extLst>
          </a:blip>
          <a:srcRect b="12353"/>
          <a:stretch/>
        </p:blipFill>
        <p:spPr>
          <a:xfrm>
            <a:off x="995757" y="1809465"/>
            <a:ext cx="6724961" cy="4038757"/>
          </a:xfrm>
          <a:prstGeom prst="rect">
            <a:avLst/>
          </a:prstGeom>
        </p:spPr>
      </p:pic>
      <p:sp>
        <p:nvSpPr>
          <p:cNvPr id="5" name="TextBox 4"/>
          <p:cNvSpPr txBox="1"/>
          <p:nvPr/>
        </p:nvSpPr>
        <p:spPr>
          <a:xfrm>
            <a:off x="5055760" y="6517057"/>
            <a:ext cx="4088240" cy="369332"/>
          </a:xfrm>
          <a:prstGeom prst="rect">
            <a:avLst/>
          </a:prstGeom>
          <a:noFill/>
        </p:spPr>
        <p:txBody>
          <a:bodyPr wrap="none" rtlCol="0">
            <a:spAutoFit/>
          </a:bodyPr>
          <a:lstStyle/>
          <a:p>
            <a:r>
              <a:rPr lang="en-US" dirty="0" err="1">
                <a:latin typeface="Avenir Book"/>
                <a:cs typeface="Avenir Book"/>
              </a:rPr>
              <a:t>Ziegenhain</a:t>
            </a:r>
            <a:r>
              <a:rPr lang="en-US" dirty="0">
                <a:latin typeface="Avenir Book"/>
                <a:cs typeface="Avenir Book"/>
              </a:rPr>
              <a:t> </a:t>
            </a:r>
            <a:r>
              <a:rPr lang="en-US" i="1" dirty="0">
                <a:latin typeface="Avenir Book"/>
                <a:cs typeface="Avenir Book"/>
              </a:rPr>
              <a:t>et al</a:t>
            </a:r>
            <a:r>
              <a:rPr lang="en-US" dirty="0">
                <a:latin typeface="Avenir Book"/>
                <a:cs typeface="Avenir Book"/>
              </a:rPr>
              <a:t>., 2017 Molecular Cell</a:t>
            </a:r>
          </a:p>
        </p:txBody>
      </p:sp>
    </p:spTree>
    <p:extLst>
      <p:ext uri="{BB962C8B-B14F-4D97-AF65-F5344CB8AC3E}">
        <p14:creationId xmlns:p14="http://schemas.microsoft.com/office/powerpoint/2010/main" val="21854187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Single cell technologies</a:t>
            </a:r>
            <a:br>
              <a:rPr lang="en-US" dirty="0"/>
            </a:br>
            <a:r>
              <a:rPr lang="en-US" dirty="0"/>
              <a:t>(3’-end </a:t>
            </a:r>
            <a:r>
              <a:rPr lang="en-US" dirty="0" err="1"/>
              <a:t>vs</a:t>
            </a:r>
            <a:r>
              <a:rPr lang="en-US" dirty="0"/>
              <a:t> full-length)</a:t>
            </a:r>
          </a:p>
        </p:txBody>
      </p:sp>
      <p:pic>
        <p:nvPicPr>
          <p:cNvPr id="4" name="Picture 3" descr="Screen Shot 2018-01-23 at 7.10.05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5757" y="1809465"/>
            <a:ext cx="6724961" cy="4607974"/>
          </a:xfrm>
          <a:prstGeom prst="rect">
            <a:avLst/>
          </a:prstGeom>
        </p:spPr>
      </p:pic>
      <p:sp>
        <p:nvSpPr>
          <p:cNvPr id="5" name="TextBox 4"/>
          <p:cNvSpPr txBox="1"/>
          <p:nvPr/>
        </p:nvSpPr>
        <p:spPr>
          <a:xfrm>
            <a:off x="5055760" y="6517057"/>
            <a:ext cx="4088240" cy="369332"/>
          </a:xfrm>
          <a:prstGeom prst="rect">
            <a:avLst/>
          </a:prstGeom>
          <a:noFill/>
        </p:spPr>
        <p:txBody>
          <a:bodyPr wrap="none" rtlCol="0">
            <a:spAutoFit/>
          </a:bodyPr>
          <a:lstStyle/>
          <a:p>
            <a:r>
              <a:rPr lang="en-US" dirty="0" err="1">
                <a:latin typeface="Avenir Book"/>
                <a:cs typeface="Avenir Book"/>
              </a:rPr>
              <a:t>Ziegenhain</a:t>
            </a:r>
            <a:r>
              <a:rPr lang="en-US" dirty="0">
                <a:latin typeface="Avenir Book"/>
                <a:cs typeface="Avenir Book"/>
              </a:rPr>
              <a:t> </a:t>
            </a:r>
            <a:r>
              <a:rPr lang="en-US" i="1" dirty="0">
                <a:latin typeface="Avenir Book"/>
                <a:cs typeface="Avenir Book"/>
              </a:rPr>
              <a:t>et al</a:t>
            </a:r>
            <a:r>
              <a:rPr lang="en-US" dirty="0">
                <a:latin typeface="Avenir Book"/>
                <a:cs typeface="Avenir Book"/>
              </a:rPr>
              <a:t>., 2017 Molecular Cell</a:t>
            </a:r>
          </a:p>
        </p:txBody>
      </p:sp>
    </p:spTree>
    <p:extLst>
      <p:ext uri="{BB962C8B-B14F-4D97-AF65-F5344CB8AC3E}">
        <p14:creationId xmlns:p14="http://schemas.microsoft.com/office/powerpoint/2010/main" val="30706997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BFA6A-39FD-454B-BEC0-9A4582121F2A}"/>
              </a:ext>
            </a:extLst>
          </p:cNvPr>
          <p:cNvSpPr>
            <a:spLocks noGrp="1"/>
          </p:cNvSpPr>
          <p:nvPr>
            <p:ph type="title"/>
          </p:nvPr>
        </p:nvSpPr>
        <p:spPr/>
        <p:txBody>
          <a:bodyPr/>
          <a:lstStyle/>
          <a:p>
            <a:r>
              <a:rPr lang="en-US" dirty="0"/>
              <a:t>10X now offers 5’-end</a:t>
            </a:r>
          </a:p>
        </p:txBody>
      </p:sp>
      <p:pic>
        <p:nvPicPr>
          <p:cNvPr id="4" name="Picture 3">
            <a:extLst>
              <a:ext uri="{FF2B5EF4-FFF2-40B4-BE49-F238E27FC236}">
                <a16:creationId xmlns:a16="http://schemas.microsoft.com/office/drawing/2014/main" id="{635950EC-2173-4AE6-8C06-23B2BCD2A80B}"/>
              </a:ext>
            </a:extLst>
          </p:cNvPr>
          <p:cNvPicPr>
            <a:picLocks noChangeAspect="1"/>
          </p:cNvPicPr>
          <p:nvPr/>
        </p:nvPicPr>
        <p:blipFill>
          <a:blip r:embed="rId2">
            <a:clrChange>
              <a:clrFrom>
                <a:srgbClr val="F6F6F6"/>
              </a:clrFrom>
              <a:clrTo>
                <a:srgbClr val="F6F6F6">
                  <a:alpha val="0"/>
                </a:srgbClr>
              </a:clrTo>
            </a:clrChange>
          </a:blip>
          <a:stretch>
            <a:fillRect/>
          </a:stretch>
        </p:blipFill>
        <p:spPr>
          <a:xfrm>
            <a:off x="1314450" y="1770174"/>
            <a:ext cx="6515100" cy="4476750"/>
          </a:xfrm>
          <a:prstGeom prst="rect">
            <a:avLst/>
          </a:prstGeom>
        </p:spPr>
      </p:pic>
    </p:spTree>
    <p:extLst>
      <p:ext uri="{BB962C8B-B14F-4D97-AF65-F5344CB8AC3E}">
        <p14:creationId xmlns:p14="http://schemas.microsoft.com/office/powerpoint/2010/main" val="3882260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3578"/>
            <a:ext cx="8229600" cy="1143000"/>
          </a:xfrm>
        </p:spPr>
        <p:txBody>
          <a:bodyPr/>
          <a:lstStyle/>
          <a:p>
            <a:r>
              <a:rPr lang="en-US" dirty="0"/>
              <a:t>Drop-</a:t>
            </a:r>
            <a:r>
              <a:rPr lang="en-US" dirty="0" err="1"/>
              <a:t>Seq</a:t>
            </a:r>
            <a:endParaRPr lang="en-US" dirty="0"/>
          </a:p>
        </p:txBody>
      </p:sp>
      <p:sp>
        <p:nvSpPr>
          <p:cNvPr id="5" name="TextBox 4"/>
          <p:cNvSpPr txBox="1"/>
          <p:nvPr/>
        </p:nvSpPr>
        <p:spPr>
          <a:xfrm>
            <a:off x="6359261" y="6498131"/>
            <a:ext cx="2784739" cy="369332"/>
          </a:xfrm>
          <a:prstGeom prst="rect">
            <a:avLst/>
          </a:prstGeom>
          <a:noFill/>
        </p:spPr>
        <p:txBody>
          <a:bodyPr wrap="none" rtlCol="0">
            <a:spAutoFit/>
          </a:bodyPr>
          <a:lstStyle/>
          <a:p>
            <a:r>
              <a:rPr lang="en-US" dirty="0" err="1">
                <a:latin typeface="Avenir Book"/>
                <a:cs typeface="Avenir Book"/>
              </a:rPr>
              <a:t>Macosko</a:t>
            </a:r>
            <a:r>
              <a:rPr lang="en-US" dirty="0">
                <a:latin typeface="Avenir Book"/>
                <a:cs typeface="Avenir Book"/>
              </a:rPr>
              <a:t> </a:t>
            </a:r>
            <a:r>
              <a:rPr lang="en-US" i="1" dirty="0">
                <a:latin typeface="Avenir Book"/>
                <a:cs typeface="Avenir Book"/>
              </a:rPr>
              <a:t>et al</a:t>
            </a:r>
            <a:r>
              <a:rPr lang="en-US" dirty="0">
                <a:latin typeface="Avenir Book"/>
                <a:cs typeface="Avenir Book"/>
              </a:rPr>
              <a:t>., 2015 Cell</a:t>
            </a:r>
          </a:p>
        </p:txBody>
      </p:sp>
      <p:pic>
        <p:nvPicPr>
          <p:cNvPr id="8" name="Picture 7" descr="Drops-SeqWell-01-01.png"/>
          <p:cNvPicPr>
            <a:picLocks noChangeAspect="1"/>
          </p:cNvPicPr>
          <p:nvPr/>
        </p:nvPicPr>
        <p:blipFill rotWithShape="1">
          <a:blip r:embed="rId4">
            <a:extLst>
              <a:ext uri="{28A0092B-C50C-407E-A947-70E740481C1C}">
                <a14:useLocalDpi xmlns:a14="http://schemas.microsoft.com/office/drawing/2010/main" val="0"/>
              </a:ext>
            </a:extLst>
          </a:blip>
          <a:srcRect t="6771" b="53369"/>
          <a:stretch/>
        </p:blipFill>
        <p:spPr>
          <a:xfrm>
            <a:off x="188348" y="2343773"/>
            <a:ext cx="8955652" cy="2156865"/>
          </a:xfrm>
          <a:prstGeom prst="rect">
            <a:avLst/>
          </a:prstGeom>
        </p:spPr>
      </p:pic>
      <p:pic>
        <p:nvPicPr>
          <p:cNvPr id="9" name="Picture 8"/>
          <p:cNvPicPr>
            <a:picLocks noChangeAspect="1"/>
          </p:cNvPicPr>
          <p:nvPr/>
        </p:nvPicPr>
        <p:blipFill>
          <a:blip r:embed="rId5"/>
          <a:stretch>
            <a:fillRect/>
          </a:stretch>
        </p:blipFill>
        <p:spPr>
          <a:xfrm>
            <a:off x="0" y="1257348"/>
            <a:ext cx="6759005" cy="688042"/>
          </a:xfrm>
          <a:prstGeom prst="rect">
            <a:avLst/>
          </a:prstGeom>
        </p:spPr>
      </p:pic>
      <p:pic>
        <p:nvPicPr>
          <p:cNvPr id="10" name="Picture 9"/>
          <p:cNvPicPr>
            <a:picLocks noChangeAspect="1"/>
          </p:cNvPicPr>
          <p:nvPr/>
        </p:nvPicPr>
        <p:blipFill>
          <a:blip r:embed="rId6"/>
          <a:stretch>
            <a:fillRect/>
          </a:stretch>
        </p:blipFill>
        <p:spPr>
          <a:xfrm>
            <a:off x="5995097" y="1547007"/>
            <a:ext cx="2784739" cy="796766"/>
          </a:xfrm>
          <a:prstGeom prst="rect">
            <a:avLst/>
          </a:prstGeom>
        </p:spPr>
      </p:pic>
      <p:pic>
        <p:nvPicPr>
          <p:cNvPr id="4" name="Picture 3"/>
          <p:cNvPicPr>
            <a:picLocks noChangeAspect="1"/>
          </p:cNvPicPr>
          <p:nvPr/>
        </p:nvPicPr>
        <p:blipFill>
          <a:blip r:embed="rId7"/>
          <a:stretch>
            <a:fillRect/>
          </a:stretch>
        </p:blipFill>
        <p:spPr>
          <a:xfrm>
            <a:off x="0" y="4617355"/>
            <a:ext cx="9144000" cy="1649835"/>
          </a:xfrm>
          <a:prstGeom prst="rect">
            <a:avLst/>
          </a:prstGeom>
        </p:spPr>
      </p:pic>
    </p:spTree>
    <p:custDataLst>
      <p:tags r:id="rId1"/>
    </p:custDataLst>
    <p:extLst>
      <p:ext uri="{BB962C8B-B14F-4D97-AF65-F5344CB8AC3E}">
        <p14:creationId xmlns:p14="http://schemas.microsoft.com/office/powerpoint/2010/main" val="11194789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Drop-</a:t>
            </a:r>
            <a:r>
              <a:rPr lang="en-US" dirty="0" err="1"/>
              <a:t>Seq</a:t>
            </a:r>
            <a:r>
              <a:rPr lang="en-US" dirty="0"/>
              <a:t> implementation</a:t>
            </a:r>
          </a:p>
        </p:txBody>
      </p:sp>
      <p:pic>
        <p:nvPicPr>
          <p:cNvPr id="3" name="Picture 2" descr="2017-02-21 30-BSA(300uL) 30-LB(300uL) 200 (3)_c1+2.t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2888" y="1894235"/>
            <a:ext cx="5758068" cy="4314402"/>
          </a:xfrm>
          <a:prstGeom prst="rect">
            <a:avLst/>
          </a:prstGeom>
        </p:spPr>
      </p:pic>
      <p:sp>
        <p:nvSpPr>
          <p:cNvPr id="4" name="TextBox 3"/>
          <p:cNvSpPr txBox="1"/>
          <p:nvPr/>
        </p:nvSpPr>
        <p:spPr>
          <a:xfrm>
            <a:off x="6693947" y="6393046"/>
            <a:ext cx="2210427" cy="369332"/>
          </a:xfrm>
          <a:prstGeom prst="rect">
            <a:avLst/>
          </a:prstGeom>
          <a:noFill/>
        </p:spPr>
        <p:txBody>
          <a:bodyPr wrap="none" rtlCol="0">
            <a:spAutoFit/>
          </a:bodyPr>
          <a:lstStyle/>
          <a:p>
            <a:r>
              <a:rPr lang="en-US" dirty="0">
                <a:latin typeface="Avenir Book"/>
                <a:cs typeface="Avenir Book"/>
              </a:rPr>
              <a:t>Capture rate &lt; 10%</a:t>
            </a:r>
          </a:p>
        </p:txBody>
      </p:sp>
    </p:spTree>
    <p:custDataLst>
      <p:tags r:id="rId1"/>
    </p:custDataLst>
    <p:extLst>
      <p:ext uri="{BB962C8B-B14F-4D97-AF65-F5344CB8AC3E}">
        <p14:creationId xmlns:p14="http://schemas.microsoft.com/office/powerpoint/2010/main" val="4454697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inDrop</a:t>
            </a:r>
            <a:endParaRPr lang="en-US" dirty="0"/>
          </a:p>
        </p:txBody>
      </p:sp>
      <p:pic>
        <p:nvPicPr>
          <p:cNvPr id="3" name="Picture 2"/>
          <p:cNvPicPr>
            <a:picLocks noChangeAspect="1"/>
          </p:cNvPicPr>
          <p:nvPr/>
        </p:nvPicPr>
        <p:blipFill>
          <a:blip r:embed="rId2"/>
          <a:stretch>
            <a:fillRect/>
          </a:stretch>
        </p:blipFill>
        <p:spPr>
          <a:xfrm>
            <a:off x="891726" y="4174053"/>
            <a:ext cx="7309377" cy="2542855"/>
          </a:xfrm>
          <a:prstGeom prst="rect">
            <a:avLst/>
          </a:prstGeom>
        </p:spPr>
      </p:pic>
      <p:pic>
        <p:nvPicPr>
          <p:cNvPr id="4" name="Picture 3"/>
          <p:cNvPicPr>
            <a:picLocks noChangeAspect="1"/>
          </p:cNvPicPr>
          <p:nvPr/>
        </p:nvPicPr>
        <p:blipFill>
          <a:blip r:embed="rId3"/>
          <a:stretch>
            <a:fillRect/>
          </a:stretch>
        </p:blipFill>
        <p:spPr>
          <a:xfrm>
            <a:off x="0" y="1582520"/>
            <a:ext cx="8032796" cy="2591533"/>
          </a:xfrm>
          <a:prstGeom prst="rect">
            <a:avLst/>
          </a:prstGeom>
        </p:spPr>
      </p:pic>
      <p:pic>
        <p:nvPicPr>
          <p:cNvPr id="5" name="Picture 4"/>
          <p:cNvPicPr>
            <a:picLocks noChangeAspect="1"/>
          </p:cNvPicPr>
          <p:nvPr/>
        </p:nvPicPr>
        <p:blipFill>
          <a:blip r:embed="rId4"/>
          <a:stretch>
            <a:fillRect/>
          </a:stretch>
        </p:blipFill>
        <p:spPr>
          <a:xfrm>
            <a:off x="8001000" y="1582520"/>
            <a:ext cx="1143000" cy="1117600"/>
          </a:xfrm>
          <a:prstGeom prst="rect">
            <a:avLst/>
          </a:prstGeom>
        </p:spPr>
      </p:pic>
      <p:sp>
        <p:nvSpPr>
          <p:cNvPr id="6" name="TextBox 5"/>
          <p:cNvSpPr txBox="1"/>
          <p:nvPr/>
        </p:nvSpPr>
        <p:spPr>
          <a:xfrm>
            <a:off x="6437909" y="3675691"/>
            <a:ext cx="2210427" cy="369332"/>
          </a:xfrm>
          <a:prstGeom prst="rect">
            <a:avLst/>
          </a:prstGeom>
          <a:noFill/>
        </p:spPr>
        <p:txBody>
          <a:bodyPr wrap="none" rtlCol="0">
            <a:spAutoFit/>
          </a:bodyPr>
          <a:lstStyle/>
          <a:p>
            <a:r>
              <a:rPr lang="en-US" dirty="0">
                <a:latin typeface="Avenir Book"/>
                <a:cs typeface="Avenir Book"/>
              </a:rPr>
              <a:t>Capture rate &gt; 50%</a:t>
            </a:r>
          </a:p>
        </p:txBody>
      </p:sp>
      <p:sp>
        <p:nvSpPr>
          <p:cNvPr id="7" name="TextBox 6"/>
          <p:cNvSpPr txBox="1"/>
          <p:nvPr/>
        </p:nvSpPr>
        <p:spPr>
          <a:xfrm>
            <a:off x="5353469" y="6359578"/>
            <a:ext cx="2847634" cy="369332"/>
          </a:xfrm>
          <a:prstGeom prst="rect">
            <a:avLst/>
          </a:prstGeom>
          <a:noFill/>
        </p:spPr>
        <p:txBody>
          <a:bodyPr wrap="none" rtlCol="0">
            <a:spAutoFit/>
          </a:bodyPr>
          <a:lstStyle/>
          <a:p>
            <a:r>
              <a:rPr lang="en-US" dirty="0" err="1">
                <a:latin typeface="Avenir Book"/>
                <a:cs typeface="Avenir Book"/>
                <a:sym typeface="Wingdings"/>
              </a:rPr>
              <a:t>inDrop</a:t>
            </a:r>
            <a:r>
              <a:rPr lang="en-US" dirty="0">
                <a:latin typeface="Avenir Book"/>
                <a:cs typeface="Avenir Book"/>
                <a:sym typeface="Wingdings"/>
              </a:rPr>
              <a:t> + </a:t>
            </a:r>
            <a:r>
              <a:rPr lang="en-US" dirty="0" err="1">
                <a:latin typeface="Avenir Book"/>
                <a:cs typeface="Avenir Book"/>
                <a:sym typeface="Wingdings"/>
              </a:rPr>
              <a:t>DropSeq</a:t>
            </a:r>
            <a:r>
              <a:rPr lang="en-US" dirty="0">
                <a:latin typeface="Avenir Book"/>
                <a:cs typeface="Avenir Book"/>
                <a:sym typeface="Wingdings"/>
              </a:rPr>
              <a:t>  10X</a:t>
            </a:r>
            <a:endParaRPr lang="en-US" dirty="0">
              <a:latin typeface="Avenir Book"/>
              <a:cs typeface="Avenir Book"/>
            </a:endParaRPr>
          </a:p>
        </p:txBody>
      </p:sp>
    </p:spTree>
    <p:extLst>
      <p:ext uri="{BB962C8B-B14F-4D97-AF65-F5344CB8AC3E}">
        <p14:creationId xmlns:p14="http://schemas.microsoft.com/office/powerpoint/2010/main" val="3238017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Autofit/>
          </a:bodyPr>
          <a:lstStyle/>
          <a:p>
            <a:r>
              <a:rPr lang="en-US" sz="3600" dirty="0" err="1"/>
              <a:t>Seq</a:t>
            </a:r>
            <a:r>
              <a:rPr lang="en-US" sz="3600" dirty="0"/>
              <a:t>-Well abrogates the need for droplet-based microfluidic devices</a:t>
            </a:r>
          </a:p>
        </p:txBody>
      </p:sp>
      <p:pic>
        <p:nvPicPr>
          <p:cNvPr id="5" name="Picture 4" descr="Drops-SeqWell-01-01.png"/>
          <p:cNvPicPr>
            <a:picLocks noChangeAspect="1"/>
          </p:cNvPicPr>
          <p:nvPr/>
        </p:nvPicPr>
        <p:blipFill rotWithShape="1">
          <a:blip r:embed="rId2">
            <a:extLst>
              <a:ext uri="{28A0092B-C50C-407E-A947-70E740481C1C}">
                <a14:useLocalDpi xmlns:a14="http://schemas.microsoft.com/office/drawing/2010/main" val="0"/>
              </a:ext>
            </a:extLst>
          </a:blip>
          <a:srcRect t="60140"/>
          <a:stretch/>
        </p:blipFill>
        <p:spPr>
          <a:xfrm>
            <a:off x="115449" y="4341861"/>
            <a:ext cx="8831924" cy="2127067"/>
          </a:xfrm>
          <a:prstGeom prst="rect">
            <a:avLst/>
          </a:prstGeom>
        </p:spPr>
      </p:pic>
      <p:pic>
        <p:nvPicPr>
          <p:cNvPr id="6" name="Picture 5"/>
          <p:cNvPicPr>
            <a:picLocks noChangeAspect="1"/>
          </p:cNvPicPr>
          <p:nvPr/>
        </p:nvPicPr>
        <p:blipFill>
          <a:blip r:embed="rId3"/>
          <a:stretch>
            <a:fillRect/>
          </a:stretch>
        </p:blipFill>
        <p:spPr>
          <a:xfrm>
            <a:off x="232934" y="1649997"/>
            <a:ext cx="3752398" cy="2337804"/>
          </a:xfrm>
          <a:prstGeom prst="rect">
            <a:avLst/>
          </a:prstGeom>
        </p:spPr>
      </p:pic>
      <p:pic>
        <p:nvPicPr>
          <p:cNvPr id="7" name="Picture 6"/>
          <p:cNvPicPr>
            <a:picLocks noChangeAspect="1"/>
          </p:cNvPicPr>
          <p:nvPr/>
        </p:nvPicPr>
        <p:blipFill>
          <a:blip r:embed="rId4"/>
          <a:stretch>
            <a:fillRect/>
          </a:stretch>
        </p:blipFill>
        <p:spPr>
          <a:xfrm>
            <a:off x="4107225" y="1941284"/>
            <a:ext cx="2605832" cy="394597"/>
          </a:xfrm>
          <a:prstGeom prst="rect">
            <a:avLst/>
          </a:prstGeom>
        </p:spPr>
      </p:pic>
      <p:sp>
        <p:nvSpPr>
          <p:cNvPr id="8" name="TextBox 7"/>
          <p:cNvSpPr txBox="1"/>
          <p:nvPr/>
        </p:nvSpPr>
        <p:spPr>
          <a:xfrm>
            <a:off x="5819367" y="6331059"/>
            <a:ext cx="2210427" cy="369332"/>
          </a:xfrm>
          <a:prstGeom prst="rect">
            <a:avLst/>
          </a:prstGeom>
          <a:noFill/>
        </p:spPr>
        <p:txBody>
          <a:bodyPr wrap="none" rtlCol="0">
            <a:spAutoFit/>
          </a:bodyPr>
          <a:lstStyle/>
          <a:p>
            <a:r>
              <a:rPr lang="en-US" dirty="0">
                <a:latin typeface="Avenir Book"/>
                <a:cs typeface="Avenir Book"/>
              </a:rPr>
              <a:t>Capture rate &gt; 50%</a:t>
            </a:r>
          </a:p>
        </p:txBody>
      </p:sp>
    </p:spTree>
    <p:extLst>
      <p:ext uri="{BB962C8B-B14F-4D97-AF65-F5344CB8AC3E}">
        <p14:creationId xmlns:p14="http://schemas.microsoft.com/office/powerpoint/2010/main" val="13117871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207930" y="1778000"/>
            <a:ext cx="3185477" cy="4926871"/>
          </a:xfrm>
        </p:spPr>
      </p:pic>
      <p:pic>
        <p:nvPicPr>
          <p:cNvPr id="11" name="Picture 10"/>
          <p:cNvPicPr>
            <a:picLocks noChangeAspect="1"/>
          </p:cNvPicPr>
          <p:nvPr/>
        </p:nvPicPr>
        <p:blipFill rotWithShape="1">
          <a:blip r:embed="rId4">
            <a:extLst>
              <a:ext uri="{28A0092B-C50C-407E-A947-70E740481C1C}">
                <a14:useLocalDpi xmlns:a14="http://schemas.microsoft.com/office/drawing/2010/main" val="0"/>
              </a:ext>
            </a:extLst>
          </a:blip>
          <a:srcRect l="7437" r="51249" b="56725"/>
          <a:stretch/>
        </p:blipFill>
        <p:spPr>
          <a:xfrm>
            <a:off x="5086350" y="1595439"/>
            <a:ext cx="2343151" cy="2452011"/>
          </a:xfrm>
          <a:prstGeom prst="rect">
            <a:avLst/>
          </a:prstGeom>
        </p:spPr>
      </p:pic>
      <p:pic>
        <p:nvPicPr>
          <p:cNvPr id="15" name="Picture 14"/>
          <p:cNvPicPr>
            <a:picLocks noChangeAspect="1"/>
          </p:cNvPicPr>
          <p:nvPr/>
        </p:nvPicPr>
        <p:blipFill rotWithShape="1">
          <a:blip r:embed="rId5">
            <a:extLst>
              <a:ext uri="{28A0092B-C50C-407E-A947-70E740481C1C}">
                <a14:useLocalDpi xmlns:a14="http://schemas.microsoft.com/office/drawing/2010/main" val="0"/>
              </a:ext>
            </a:extLst>
          </a:blip>
          <a:srcRect l="23151" r="35535" b="58426"/>
          <a:stretch/>
        </p:blipFill>
        <p:spPr>
          <a:xfrm>
            <a:off x="5086350" y="4244977"/>
            <a:ext cx="2343150" cy="2355609"/>
          </a:xfrm>
          <a:prstGeom prst="rect">
            <a:avLst/>
          </a:prstGeom>
        </p:spPr>
      </p:pic>
      <p:sp>
        <p:nvSpPr>
          <p:cNvPr id="26" name="Rectangle 25"/>
          <p:cNvSpPr/>
          <p:nvPr/>
        </p:nvSpPr>
        <p:spPr>
          <a:xfrm>
            <a:off x="1415885" y="4304935"/>
            <a:ext cx="3334709" cy="24189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Connector 16"/>
          <p:cNvCxnSpPr/>
          <p:nvPr/>
        </p:nvCxnSpPr>
        <p:spPr>
          <a:xfrm>
            <a:off x="2471738" y="3571875"/>
            <a:ext cx="2457450" cy="0"/>
          </a:xfrm>
          <a:prstGeom prst="line">
            <a:avLst/>
          </a:prstGeom>
          <a:ln w="28575">
            <a:solidFill>
              <a:srgbClr val="FF0000"/>
            </a:solidFill>
            <a:prstDash val="sysDot"/>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7650957" y="2533650"/>
            <a:ext cx="1312636" cy="369332"/>
          </a:xfrm>
          <a:prstGeom prst="rect">
            <a:avLst/>
          </a:prstGeom>
          <a:noFill/>
        </p:spPr>
        <p:txBody>
          <a:bodyPr wrap="square" rtlCol="0">
            <a:spAutoFit/>
          </a:bodyPr>
          <a:lstStyle/>
          <a:p>
            <a:r>
              <a:rPr lang="en-US" dirty="0">
                <a:latin typeface="Avenir Book"/>
                <a:cs typeface="Avenir Book"/>
              </a:rPr>
              <a:t>Pre-wash</a:t>
            </a:r>
          </a:p>
        </p:txBody>
      </p:sp>
      <p:sp>
        <p:nvSpPr>
          <p:cNvPr id="28" name="TextBox 27"/>
          <p:cNvSpPr txBox="1"/>
          <p:nvPr/>
        </p:nvSpPr>
        <p:spPr>
          <a:xfrm>
            <a:off x="7665244" y="4886326"/>
            <a:ext cx="1312636" cy="646331"/>
          </a:xfrm>
          <a:prstGeom prst="rect">
            <a:avLst/>
          </a:prstGeom>
          <a:noFill/>
        </p:spPr>
        <p:txBody>
          <a:bodyPr wrap="square" rtlCol="0">
            <a:spAutoFit/>
          </a:bodyPr>
          <a:lstStyle/>
          <a:p>
            <a:r>
              <a:rPr lang="en-US" dirty="0">
                <a:latin typeface="Avenir Book"/>
                <a:cs typeface="Avenir Book"/>
              </a:rPr>
              <a:t>Post-wash + shake</a:t>
            </a:r>
          </a:p>
        </p:txBody>
      </p:sp>
      <p:sp>
        <p:nvSpPr>
          <p:cNvPr id="29" name="TextBox 28"/>
          <p:cNvSpPr txBox="1"/>
          <p:nvPr/>
        </p:nvSpPr>
        <p:spPr>
          <a:xfrm>
            <a:off x="6966608" y="3756614"/>
            <a:ext cx="587535" cy="230832"/>
          </a:xfrm>
          <a:prstGeom prst="rect">
            <a:avLst/>
          </a:prstGeom>
          <a:noFill/>
        </p:spPr>
        <p:txBody>
          <a:bodyPr wrap="square" rtlCol="0">
            <a:spAutoFit/>
          </a:bodyPr>
          <a:lstStyle/>
          <a:p>
            <a:r>
              <a:rPr lang="en-US" sz="900" dirty="0">
                <a:solidFill>
                  <a:schemeClr val="bg1"/>
                </a:solidFill>
                <a:latin typeface="Avenir Book"/>
                <a:cs typeface="Avenir Book"/>
              </a:rPr>
              <a:t>100 um</a:t>
            </a:r>
          </a:p>
        </p:txBody>
      </p:sp>
      <p:cxnSp>
        <p:nvCxnSpPr>
          <p:cNvPr id="32" name="Straight Connector 31"/>
          <p:cNvCxnSpPr/>
          <p:nvPr/>
        </p:nvCxnSpPr>
        <p:spPr>
          <a:xfrm>
            <a:off x="6938033" y="6510957"/>
            <a:ext cx="406226" cy="10266"/>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6953492" y="6338131"/>
            <a:ext cx="507441" cy="369332"/>
          </a:xfrm>
          <a:prstGeom prst="rect">
            <a:avLst/>
          </a:prstGeom>
          <a:noFill/>
        </p:spPr>
        <p:txBody>
          <a:bodyPr wrap="square" rtlCol="0">
            <a:spAutoFit/>
          </a:bodyPr>
          <a:lstStyle/>
          <a:p>
            <a:r>
              <a:rPr lang="en-US" sz="900" dirty="0">
                <a:solidFill>
                  <a:schemeClr val="bg1"/>
                </a:solidFill>
              </a:rPr>
              <a:t>100 um</a:t>
            </a:r>
          </a:p>
        </p:txBody>
      </p:sp>
      <p:cxnSp>
        <p:nvCxnSpPr>
          <p:cNvPr id="30" name="Straight Connector 29"/>
          <p:cNvCxnSpPr/>
          <p:nvPr/>
        </p:nvCxnSpPr>
        <p:spPr>
          <a:xfrm>
            <a:off x="6967780" y="3941510"/>
            <a:ext cx="514580" cy="8549"/>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16" name="Title 9"/>
          <p:cNvSpPr>
            <a:spLocks noGrp="1"/>
          </p:cNvSpPr>
          <p:nvPr>
            <p:ph type="title"/>
          </p:nvPr>
        </p:nvSpPr>
        <p:spPr>
          <a:xfrm>
            <a:off x="457200" y="274638"/>
            <a:ext cx="8229600" cy="1143000"/>
          </a:xfrm>
        </p:spPr>
        <p:txBody>
          <a:bodyPr>
            <a:normAutofit/>
          </a:bodyPr>
          <a:lstStyle/>
          <a:p>
            <a:r>
              <a:rPr lang="en-US" dirty="0" err="1"/>
              <a:t>Seq</a:t>
            </a:r>
            <a:r>
              <a:rPr lang="en-US" dirty="0"/>
              <a:t>-Well workflow in Images</a:t>
            </a:r>
            <a:endParaRPr lang="en-US" sz="3600" dirty="0"/>
          </a:p>
        </p:txBody>
      </p:sp>
    </p:spTree>
    <p:extLst>
      <p:ext uri="{BB962C8B-B14F-4D97-AF65-F5344CB8AC3E}">
        <p14:creationId xmlns:p14="http://schemas.microsoft.com/office/powerpoint/2010/main" val="27466767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images.png"/>
          <p:cNvPicPr>
            <a:picLocks noChangeAspect="1"/>
          </p:cNvPicPr>
          <p:nvPr/>
        </p:nvPicPr>
        <p:blipFill rotWithShape="1">
          <a:blip r:embed="rId4">
            <a:extLst>
              <a:ext uri="{28A0092B-C50C-407E-A947-70E740481C1C}">
                <a14:useLocalDpi xmlns:a14="http://schemas.microsoft.com/office/drawing/2010/main" val="0"/>
              </a:ext>
            </a:extLst>
          </a:blip>
          <a:srcRect l="22261" r="20766"/>
          <a:stretch/>
        </p:blipFill>
        <p:spPr>
          <a:xfrm rot="19338770">
            <a:off x="390369" y="3485517"/>
            <a:ext cx="2170639" cy="2133600"/>
          </a:xfrm>
          <a:prstGeom prst="rect">
            <a:avLst/>
          </a:prstGeom>
        </p:spPr>
      </p:pic>
      <p:pic>
        <p:nvPicPr>
          <p:cNvPr id="10" name="Picture 9" descr="download.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757282">
            <a:off x="6368267" y="3108532"/>
            <a:ext cx="1782868" cy="2246414"/>
          </a:xfrm>
          <a:prstGeom prst="rect">
            <a:avLst/>
          </a:prstGeom>
        </p:spPr>
      </p:pic>
      <p:pic>
        <p:nvPicPr>
          <p:cNvPr id="11" name="Picture 10" descr="download.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986756" y="4040416"/>
            <a:ext cx="2362744" cy="2104629"/>
          </a:xfrm>
          <a:prstGeom prst="rect">
            <a:avLst/>
          </a:prstGeom>
        </p:spPr>
      </p:pic>
      <p:pic>
        <p:nvPicPr>
          <p:cNvPr id="12" name="Picture 11" descr="images.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489725" y="5587410"/>
            <a:ext cx="3501181" cy="1270590"/>
          </a:xfrm>
          <a:prstGeom prst="rect">
            <a:avLst/>
          </a:prstGeom>
        </p:spPr>
      </p:pic>
      <p:sp>
        <p:nvSpPr>
          <p:cNvPr id="2" name="Title 1"/>
          <p:cNvSpPr>
            <a:spLocks noGrp="1"/>
          </p:cNvSpPr>
          <p:nvPr>
            <p:ph type="title"/>
          </p:nvPr>
        </p:nvSpPr>
        <p:spPr>
          <a:xfrm>
            <a:off x="457200" y="451488"/>
            <a:ext cx="8229600" cy="1143000"/>
          </a:xfrm>
        </p:spPr>
        <p:txBody>
          <a:bodyPr>
            <a:normAutofit/>
          </a:bodyPr>
          <a:lstStyle/>
          <a:p>
            <a:r>
              <a:rPr lang="en-US" dirty="0"/>
              <a:t>Why single cell </a:t>
            </a:r>
            <a:r>
              <a:rPr lang="en-US" dirty="0" err="1"/>
              <a:t>transcriptomics</a:t>
            </a:r>
            <a:r>
              <a:rPr lang="en-US" dirty="0"/>
              <a:t>?</a:t>
            </a:r>
          </a:p>
        </p:txBody>
      </p:sp>
      <p:sp>
        <p:nvSpPr>
          <p:cNvPr id="3" name="Content Placeholder 2"/>
          <p:cNvSpPr>
            <a:spLocks noGrp="1"/>
          </p:cNvSpPr>
          <p:nvPr>
            <p:ph idx="1"/>
          </p:nvPr>
        </p:nvSpPr>
        <p:spPr>
          <a:xfrm>
            <a:off x="457200" y="1791455"/>
            <a:ext cx="8229600" cy="2440284"/>
          </a:xfrm>
        </p:spPr>
        <p:txBody>
          <a:bodyPr anchor="ctr"/>
          <a:lstStyle/>
          <a:p>
            <a:pPr marL="0" indent="0" algn="ctr">
              <a:buNone/>
            </a:pPr>
            <a:r>
              <a:rPr lang="en-US" dirty="0"/>
              <a:t>Microarrays or bulk RNA sequencing mask the true distribution of gene expression levels across cells.</a:t>
            </a:r>
          </a:p>
        </p:txBody>
      </p:sp>
    </p:spTree>
    <p:custDataLst>
      <p:tags r:id="rId1"/>
    </p:custDataLst>
    <p:extLst>
      <p:ext uri="{BB962C8B-B14F-4D97-AF65-F5344CB8AC3E}">
        <p14:creationId xmlns:p14="http://schemas.microsoft.com/office/powerpoint/2010/main" val="1242546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207930" y="1778000"/>
            <a:ext cx="3185477" cy="4926871"/>
          </a:xfrm>
        </p:spPr>
      </p:pic>
      <p:pic>
        <p:nvPicPr>
          <p:cNvPr id="15" name="Picture 14"/>
          <p:cNvPicPr>
            <a:picLocks noChangeAspect="1"/>
          </p:cNvPicPr>
          <p:nvPr/>
        </p:nvPicPr>
        <p:blipFill rotWithShape="1">
          <a:blip r:embed="rId4">
            <a:extLst>
              <a:ext uri="{28A0092B-C50C-407E-A947-70E740481C1C}">
                <a14:useLocalDpi xmlns:a14="http://schemas.microsoft.com/office/drawing/2010/main" val="0"/>
              </a:ext>
            </a:extLst>
          </a:blip>
          <a:srcRect l="23151" r="35535" b="58426"/>
          <a:stretch/>
        </p:blipFill>
        <p:spPr>
          <a:xfrm>
            <a:off x="5214938" y="1602362"/>
            <a:ext cx="2343150" cy="2355609"/>
          </a:xfrm>
          <a:prstGeom prst="rect">
            <a:avLst/>
          </a:prstGeom>
        </p:spPr>
      </p:pic>
      <p:sp>
        <p:nvSpPr>
          <p:cNvPr id="26" name="Rectangle 25"/>
          <p:cNvSpPr/>
          <p:nvPr/>
        </p:nvSpPr>
        <p:spPr>
          <a:xfrm>
            <a:off x="1415885" y="5210175"/>
            <a:ext cx="3334709" cy="15137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Book"/>
              <a:cs typeface="Avenir Book"/>
            </a:endParaRPr>
          </a:p>
        </p:txBody>
      </p:sp>
      <p:cxnSp>
        <p:nvCxnSpPr>
          <p:cNvPr id="17" name="Straight Connector 16"/>
          <p:cNvCxnSpPr/>
          <p:nvPr/>
        </p:nvCxnSpPr>
        <p:spPr>
          <a:xfrm>
            <a:off x="2457450" y="4543425"/>
            <a:ext cx="2457450" cy="0"/>
          </a:xfrm>
          <a:prstGeom prst="line">
            <a:avLst/>
          </a:prstGeom>
          <a:ln w="28575">
            <a:solidFill>
              <a:srgbClr val="FF0000"/>
            </a:solidFill>
            <a:prstDash val="sysDot"/>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736682" y="2793892"/>
            <a:ext cx="1226431" cy="646331"/>
          </a:xfrm>
          <a:prstGeom prst="rect">
            <a:avLst/>
          </a:prstGeom>
          <a:noFill/>
        </p:spPr>
        <p:txBody>
          <a:bodyPr wrap="square" rtlCol="0">
            <a:spAutoFit/>
          </a:bodyPr>
          <a:lstStyle/>
          <a:p>
            <a:r>
              <a:rPr lang="en-US" dirty="0">
                <a:latin typeface="Avenir Book"/>
                <a:cs typeface="Avenir Book"/>
              </a:rPr>
              <a:t>Pre-cell loading</a:t>
            </a:r>
          </a:p>
        </p:txBody>
      </p:sp>
      <p:pic>
        <p:nvPicPr>
          <p:cNvPr id="3" name="Picture 2"/>
          <p:cNvPicPr>
            <a:picLocks noChangeAspect="1"/>
          </p:cNvPicPr>
          <p:nvPr/>
        </p:nvPicPr>
        <p:blipFill rotWithShape="1">
          <a:blip r:embed="rId5" cstate="print">
            <a:extLst>
              <a:ext uri="{28A0092B-C50C-407E-A947-70E740481C1C}">
                <a14:useLocalDpi xmlns:a14="http://schemas.microsoft.com/office/drawing/2010/main" val="0"/>
              </a:ext>
            </a:extLst>
          </a:blip>
          <a:srcRect l="15034" t="1" b="16015"/>
          <a:stretch/>
        </p:blipFill>
        <p:spPr>
          <a:xfrm>
            <a:off x="5214938" y="4241435"/>
            <a:ext cx="2343150" cy="2313859"/>
          </a:xfrm>
          <a:prstGeom prst="rect">
            <a:avLst/>
          </a:prstGeom>
        </p:spPr>
      </p:pic>
      <p:sp>
        <p:nvSpPr>
          <p:cNvPr id="12" name="TextBox 11"/>
          <p:cNvSpPr txBox="1"/>
          <p:nvPr/>
        </p:nvSpPr>
        <p:spPr>
          <a:xfrm>
            <a:off x="7736681" y="5018219"/>
            <a:ext cx="1407319" cy="830997"/>
          </a:xfrm>
          <a:prstGeom prst="rect">
            <a:avLst/>
          </a:prstGeom>
          <a:noFill/>
        </p:spPr>
        <p:txBody>
          <a:bodyPr wrap="square" rtlCol="0">
            <a:spAutoFit/>
          </a:bodyPr>
          <a:lstStyle/>
          <a:p>
            <a:r>
              <a:rPr lang="en-US" sz="1600" dirty="0">
                <a:latin typeface="Avenir Book"/>
                <a:cs typeface="Avenir Book"/>
              </a:rPr>
              <a:t>Post-cell loading  + shake</a:t>
            </a:r>
          </a:p>
        </p:txBody>
      </p:sp>
      <p:cxnSp>
        <p:nvCxnSpPr>
          <p:cNvPr id="13" name="Straight Arrow Connector 12"/>
          <p:cNvCxnSpPr/>
          <p:nvPr/>
        </p:nvCxnSpPr>
        <p:spPr>
          <a:xfrm flipH="1">
            <a:off x="3686175" y="6271260"/>
            <a:ext cx="1997394" cy="3206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Oval 15"/>
          <p:cNvSpPr/>
          <p:nvPr/>
        </p:nvSpPr>
        <p:spPr>
          <a:xfrm>
            <a:off x="5683567" y="5969000"/>
            <a:ext cx="1020511" cy="397556"/>
          </a:xfrm>
          <a:prstGeom prst="ellipse">
            <a:avLst/>
          </a:prstGeom>
          <a:noFill/>
          <a:ln w="34925">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venir Book"/>
              <a:cs typeface="Avenir Book"/>
            </a:endParaRPr>
          </a:p>
        </p:txBody>
      </p:sp>
      <p:pic>
        <p:nvPicPr>
          <p:cNvPr id="18" name="Picture 17"/>
          <p:cNvPicPr>
            <a:picLocks noChangeAspect="1"/>
          </p:cNvPicPr>
          <p:nvPr/>
        </p:nvPicPr>
        <p:blipFill rotWithShape="1">
          <a:blip r:embed="rId5" cstate="print">
            <a:extLst>
              <a:ext uri="{28A0092B-C50C-407E-A947-70E740481C1C}">
                <a14:useLocalDpi xmlns:a14="http://schemas.microsoft.com/office/drawing/2010/main" val="0"/>
              </a:ext>
            </a:extLst>
          </a:blip>
          <a:srcRect l="33193" t="65283" r="39607" b="25058"/>
          <a:stretch/>
        </p:blipFill>
        <p:spPr>
          <a:xfrm>
            <a:off x="1460700" y="5903325"/>
            <a:ext cx="2074200" cy="735870"/>
          </a:xfrm>
          <a:prstGeom prst="rect">
            <a:avLst/>
          </a:prstGeom>
        </p:spPr>
      </p:pic>
      <p:cxnSp>
        <p:nvCxnSpPr>
          <p:cNvPr id="21" name="Straight Arrow Connector 20"/>
          <p:cNvCxnSpPr/>
          <p:nvPr/>
        </p:nvCxnSpPr>
        <p:spPr>
          <a:xfrm flipH="1">
            <a:off x="3219689" y="6111240"/>
            <a:ext cx="961463" cy="16002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H="1">
            <a:off x="3297925" y="5677631"/>
            <a:ext cx="843471" cy="38948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4181237" y="5926574"/>
            <a:ext cx="733663" cy="338554"/>
          </a:xfrm>
          <a:prstGeom prst="rect">
            <a:avLst/>
          </a:prstGeom>
          <a:noFill/>
        </p:spPr>
        <p:txBody>
          <a:bodyPr wrap="square" rtlCol="0">
            <a:spAutoFit/>
          </a:bodyPr>
          <a:lstStyle/>
          <a:p>
            <a:r>
              <a:rPr lang="en-US" sz="1600" dirty="0">
                <a:latin typeface="Avenir Book"/>
                <a:cs typeface="Avenir Book"/>
              </a:rPr>
              <a:t>Bead</a:t>
            </a:r>
          </a:p>
        </p:txBody>
      </p:sp>
      <p:sp>
        <p:nvSpPr>
          <p:cNvPr id="30" name="TextBox 29"/>
          <p:cNvSpPr txBox="1"/>
          <p:nvPr/>
        </p:nvSpPr>
        <p:spPr>
          <a:xfrm>
            <a:off x="4181237" y="5510662"/>
            <a:ext cx="733663" cy="338554"/>
          </a:xfrm>
          <a:prstGeom prst="rect">
            <a:avLst/>
          </a:prstGeom>
          <a:noFill/>
        </p:spPr>
        <p:txBody>
          <a:bodyPr wrap="square" rtlCol="0">
            <a:spAutoFit/>
          </a:bodyPr>
          <a:lstStyle/>
          <a:p>
            <a:r>
              <a:rPr lang="en-US" sz="1600" dirty="0">
                <a:latin typeface="Avenir Book"/>
                <a:cs typeface="Avenir Book"/>
              </a:rPr>
              <a:t>Cell</a:t>
            </a:r>
          </a:p>
        </p:txBody>
      </p:sp>
      <p:cxnSp>
        <p:nvCxnSpPr>
          <p:cNvPr id="33" name="Straight Connector 32"/>
          <p:cNvCxnSpPr/>
          <p:nvPr/>
        </p:nvCxnSpPr>
        <p:spPr>
          <a:xfrm>
            <a:off x="6899105" y="6613967"/>
            <a:ext cx="271159" cy="3843"/>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6810403" y="6454261"/>
            <a:ext cx="579837" cy="184666"/>
          </a:xfrm>
          <a:prstGeom prst="rect">
            <a:avLst/>
          </a:prstGeom>
          <a:noFill/>
        </p:spPr>
        <p:txBody>
          <a:bodyPr wrap="square" rtlCol="0">
            <a:spAutoFit/>
          </a:bodyPr>
          <a:lstStyle/>
          <a:p>
            <a:r>
              <a:rPr lang="en-US" sz="600" dirty="0">
                <a:solidFill>
                  <a:schemeClr val="bg1"/>
                </a:solidFill>
                <a:latin typeface="Avenir Book"/>
                <a:cs typeface="Avenir Book"/>
              </a:rPr>
              <a:t>100 um</a:t>
            </a:r>
          </a:p>
        </p:txBody>
      </p:sp>
      <p:sp>
        <p:nvSpPr>
          <p:cNvPr id="37" name="TextBox 36"/>
          <p:cNvSpPr txBox="1"/>
          <p:nvPr/>
        </p:nvSpPr>
        <p:spPr>
          <a:xfrm>
            <a:off x="7084696" y="3652613"/>
            <a:ext cx="404813" cy="307777"/>
          </a:xfrm>
          <a:prstGeom prst="rect">
            <a:avLst/>
          </a:prstGeom>
          <a:noFill/>
        </p:spPr>
        <p:txBody>
          <a:bodyPr wrap="square" rtlCol="0">
            <a:spAutoFit/>
          </a:bodyPr>
          <a:lstStyle/>
          <a:p>
            <a:r>
              <a:rPr lang="en-US" sz="700" dirty="0">
                <a:solidFill>
                  <a:schemeClr val="bg1"/>
                </a:solidFill>
                <a:latin typeface="Avenir Book"/>
                <a:cs typeface="Avenir Book"/>
              </a:rPr>
              <a:t>100 um</a:t>
            </a:r>
          </a:p>
        </p:txBody>
      </p:sp>
      <p:cxnSp>
        <p:nvCxnSpPr>
          <p:cNvPr id="36" name="Straight Connector 35"/>
          <p:cNvCxnSpPr/>
          <p:nvPr/>
        </p:nvCxnSpPr>
        <p:spPr>
          <a:xfrm>
            <a:off x="7044859" y="3818785"/>
            <a:ext cx="384641" cy="741"/>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24" name="Title 9"/>
          <p:cNvSpPr>
            <a:spLocks noGrp="1"/>
          </p:cNvSpPr>
          <p:nvPr>
            <p:ph type="title"/>
          </p:nvPr>
        </p:nvSpPr>
        <p:spPr>
          <a:xfrm>
            <a:off x="457200" y="274638"/>
            <a:ext cx="8229600" cy="1143000"/>
          </a:xfrm>
        </p:spPr>
        <p:txBody>
          <a:bodyPr>
            <a:normAutofit/>
          </a:bodyPr>
          <a:lstStyle/>
          <a:p>
            <a:r>
              <a:rPr lang="en-US" dirty="0" err="1"/>
              <a:t>Seq</a:t>
            </a:r>
            <a:r>
              <a:rPr lang="en-US" dirty="0"/>
              <a:t>-Well workflow in Images</a:t>
            </a:r>
            <a:endParaRPr lang="en-US" sz="3600" dirty="0"/>
          </a:p>
        </p:txBody>
      </p:sp>
      <p:sp>
        <p:nvSpPr>
          <p:cNvPr id="22" name="TextBox 21"/>
          <p:cNvSpPr txBox="1"/>
          <p:nvPr/>
        </p:nvSpPr>
        <p:spPr>
          <a:xfrm>
            <a:off x="6324286" y="6515725"/>
            <a:ext cx="2210427" cy="369332"/>
          </a:xfrm>
          <a:prstGeom prst="rect">
            <a:avLst/>
          </a:prstGeom>
          <a:noFill/>
        </p:spPr>
        <p:txBody>
          <a:bodyPr wrap="none" rtlCol="0">
            <a:spAutoFit/>
          </a:bodyPr>
          <a:lstStyle/>
          <a:p>
            <a:r>
              <a:rPr lang="en-US" dirty="0">
                <a:latin typeface="Avenir Book"/>
                <a:cs typeface="Avenir Book"/>
              </a:rPr>
              <a:t>Capture rate &gt; 50%</a:t>
            </a:r>
          </a:p>
        </p:txBody>
      </p:sp>
    </p:spTree>
    <p:extLst>
      <p:ext uri="{BB962C8B-B14F-4D97-AF65-F5344CB8AC3E}">
        <p14:creationId xmlns:p14="http://schemas.microsoft.com/office/powerpoint/2010/main" val="17981050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E4AF36-052B-4E85-9C28-4DC2E17637FD}"/>
              </a:ext>
            </a:extLst>
          </p:cNvPr>
          <p:cNvSpPr>
            <a:spLocks noGrp="1"/>
          </p:cNvSpPr>
          <p:nvPr>
            <p:ph type="title"/>
          </p:nvPr>
        </p:nvSpPr>
        <p:spPr/>
        <p:txBody>
          <a:bodyPr/>
          <a:lstStyle/>
          <a:p>
            <a:r>
              <a:rPr lang="en-US" dirty="0"/>
              <a:t>Method Comparison</a:t>
            </a:r>
          </a:p>
        </p:txBody>
      </p:sp>
      <p:pic>
        <p:nvPicPr>
          <p:cNvPr id="5" name="Picture 4">
            <a:extLst>
              <a:ext uri="{FF2B5EF4-FFF2-40B4-BE49-F238E27FC236}">
                <a16:creationId xmlns:a16="http://schemas.microsoft.com/office/drawing/2014/main" id="{F0A5DE16-5675-45E6-9731-7B1AF79BCED6}"/>
              </a:ext>
            </a:extLst>
          </p:cNvPr>
          <p:cNvPicPr>
            <a:picLocks noChangeAspect="1"/>
          </p:cNvPicPr>
          <p:nvPr/>
        </p:nvPicPr>
        <p:blipFill>
          <a:blip r:embed="rId3"/>
          <a:stretch>
            <a:fillRect/>
          </a:stretch>
        </p:blipFill>
        <p:spPr>
          <a:xfrm>
            <a:off x="332204" y="1523999"/>
            <a:ext cx="8479592" cy="4133907"/>
          </a:xfrm>
          <a:prstGeom prst="rect">
            <a:avLst/>
          </a:prstGeom>
        </p:spPr>
      </p:pic>
      <p:sp>
        <p:nvSpPr>
          <p:cNvPr id="7" name="Rectangle 6">
            <a:extLst>
              <a:ext uri="{FF2B5EF4-FFF2-40B4-BE49-F238E27FC236}">
                <a16:creationId xmlns:a16="http://schemas.microsoft.com/office/drawing/2014/main" id="{5DCB739C-EEE1-49D8-8426-724A5B77A72A}"/>
              </a:ext>
            </a:extLst>
          </p:cNvPr>
          <p:cNvSpPr/>
          <p:nvPr/>
        </p:nvSpPr>
        <p:spPr>
          <a:xfrm>
            <a:off x="8686800" y="3779522"/>
            <a:ext cx="304800" cy="42672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3C5EA56A-ACE7-4CEB-939D-E4B2093154FC}"/>
              </a:ext>
            </a:extLst>
          </p:cNvPr>
          <p:cNvSpPr/>
          <p:nvPr/>
        </p:nvSpPr>
        <p:spPr>
          <a:xfrm>
            <a:off x="253827" y="3779522"/>
            <a:ext cx="304800" cy="42672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7566964C-8217-44CF-9B60-69BDC69E36D3}"/>
              </a:ext>
            </a:extLst>
          </p:cNvPr>
          <p:cNvSpPr/>
          <p:nvPr/>
        </p:nvSpPr>
        <p:spPr>
          <a:xfrm>
            <a:off x="2181497" y="5792879"/>
            <a:ext cx="4781005" cy="400110"/>
          </a:xfrm>
          <a:prstGeom prst="rect">
            <a:avLst/>
          </a:prstGeom>
        </p:spPr>
        <p:txBody>
          <a:bodyPr wrap="square">
            <a:spAutoFit/>
          </a:bodyPr>
          <a:lstStyle/>
          <a:p>
            <a:r>
              <a:rPr lang="en-US" sz="1000" dirty="0" err="1"/>
              <a:t>Shembekar</a:t>
            </a:r>
            <a:r>
              <a:rPr lang="en-US" sz="1000" dirty="0"/>
              <a:t>, et al. (2016). Droplet-based microfluidics in drug discovery, transcriptomics and high-throughput molecular genetics. Lab Chip. 16. 10.1039/C6LC00249H. </a:t>
            </a:r>
          </a:p>
        </p:txBody>
      </p:sp>
    </p:spTree>
    <p:extLst>
      <p:ext uri="{BB962C8B-B14F-4D97-AF65-F5344CB8AC3E}">
        <p14:creationId xmlns:p14="http://schemas.microsoft.com/office/powerpoint/2010/main" val="26720782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Doublet rate:</a:t>
            </a:r>
            <a:br>
              <a:rPr lang="en-US" dirty="0"/>
            </a:br>
            <a:r>
              <a:rPr lang="en-US" dirty="0"/>
              <a:t>Barnyard Experiment</a:t>
            </a:r>
          </a:p>
        </p:txBody>
      </p:sp>
      <p:pic>
        <p:nvPicPr>
          <p:cNvPr id="4" name="Picture 3" descr="downloa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0969" y="3140993"/>
            <a:ext cx="1847200" cy="1822680"/>
          </a:xfrm>
          <a:prstGeom prst="rect">
            <a:avLst/>
          </a:prstGeom>
        </p:spPr>
      </p:pic>
      <p:pic>
        <p:nvPicPr>
          <p:cNvPr id="6" name="Picture 5" descr="images.png"/>
          <p:cNvPicPr>
            <a:picLocks noChangeAspect="1"/>
          </p:cNvPicPr>
          <p:nvPr/>
        </p:nvPicPr>
        <p:blipFill rotWithShape="1">
          <a:blip r:embed="rId3">
            <a:extLst>
              <a:ext uri="{28A0092B-C50C-407E-A947-70E740481C1C}">
                <a14:useLocalDpi xmlns:a14="http://schemas.microsoft.com/office/drawing/2010/main" val="0"/>
              </a:ext>
            </a:extLst>
          </a:blip>
          <a:srcRect r="21379"/>
          <a:stretch/>
        </p:blipFill>
        <p:spPr>
          <a:xfrm>
            <a:off x="5902381" y="2175298"/>
            <a:ext cx="1847200" cy="3454400"/>
          </a:xfrm>
          <a:prstGeom prst="rect">
            <a:avLst/>
          </a:prstGeom>
        </p:spPr>
      </p:pic>
    </p:spTree>
    <p:extLst>
      <p:ext uri="{BB962C8B-B14F-4D97-AF65-F5344CB8AC3E}">
        <p14:creationId xmlns:p14="http://schemas.microsoft.com/office/powerpoint/2010/main" val="11780703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r="-281"/>
          <a:stretch/>
        </p:blipFill>
        <p:spPr>
          <a:xfrm>
            <a:off x="868821" y="4258139"/>
            <a:ext cx="7286379" cy="2391251"/>
          </a:xfrm>
          <a:prstGeom prst="rect">
            <a:avLst/>
          </a:prstGeom>
        </p:spPr>
      </p:pic>
      <p:pic>
        <p:nvPicPr>
          <p:cNvPr id="5" name="Picture 4"/>
          <p:cNvPicPr>
            <a:picLocks noChangeAspect="1"/>
          </p:cNvPicPr>
          <p:nvPr/>
        </p:nvPicPr>
        <p:blipFill rotWithShape="1">
          <a:blip r:embed="rId3"/>
          <a:srcRect r="64671"/>
          <a:stretch/>
        </p:blipFill>
        <p:spPr>
          <a:xfrm>
            <a:off x="3577017" y="1583939"/>
            <a:ext cx="2466706" cy="3032870"/>
          </a:xfrm>
          <a:prstGeom prst="rect">
            <a:avLst/>
          </a:prstGeom>
        </p:spPr>
      </p:pic>
      <p:sp>
        <p:nvSpPr>
          <p:cNvPr id="9" name="Title 1"/>
          <p:cNvSpPr>
            <a:spLocks noGrp="1"/>
          </p:cNvSpPr>
          <p:nvPr>
            <p:ph type="title"/>
          </p:nvPr>
        </p:nvSpPr>
        <p:spPr/>
        <p:txBody>
          <a:bodyPr>
            <a:normAutofit fontScale="90000"/>
          </a:bodyPr>
          <a:lstStyle/>
          <a:p>
            <a:r>
              <a:rPr lang="en-US" dirty="0"/>
              <a:t>Doublet rate:</a:t>
            </a:r>
            <a:br>
              <a:rPr lang="en-US" dirty="0"/>
            </a:br>
            <a:r>
              <a:rPr lang="en-US" dirty="0"/>
              <a:t>Inter-platform comparison</a:t>
            </a:r>
            <a:endParaRPr lang="en-US" dirty="0">
              <a:latin typeface="Avenir Book"/>
              <a:cs typeface="Avenir Book"/>
            </a:endParaRPr>
          </a:p>
        </p:txBody>
      </p:sp>
      <p:pic>
        <p:nvPicPr>
          <p:cNvPr id="13" name="Picture 12"/>
          <p:cNvPicPr>
            <a:picLocks noChangeAspect="1"/>
          </p:cNvPicPr>
          <p:nvPr/>
        </p:nvPicPr>
        <p:blipFill>
          <a:blip r:embed="rId4"/>
          <a:stretch>
            <a:fillRect/>
          </a:stretch>
        </p:blipFill>
        <p:spPr>
          <a:xfrm rot="16200000">
            <a:off x="1822413" y="2147539"/>
            <a:ext cx="2162153" cy="1347056"/>
          </a:xfrm>
          <a:prstGeom prst="rect">
            <a:avLst/>
          </a:prstGeom>
        </p:spPr>
      </p:pic>
    </p:spTree>
    <p:extLst>
      <p:ext uri="{BB962C8B-B14F-4D97-AF65-F5344CB8AC3E}">
        <p14:creationId xmlns:p14="http://schemas.microsoft.com/office/powerpoint/2010/main" val="740671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3’-end </a:t>
            </a:r>
            <a:r>
              <a:rPr lang="en-US" dirty="0" err="1"/>
              <a:t>vs</a:t>
            </a:r>
            <a:r>
              <a:rPr lang="en-US" dirty="0"/>
              <a:t> full-length</a:t>
            </a:r>
            <a:br>
              <a:rPr lang="en-US" dirty="0"/>
            </a:br>
            <a:r>
              <a:rPr lang="en-US" sz="3600" dirty="0"/>
              <a:t>Inter-platform comparison</a:t>
            </a:r>
          </a:p>
        </p:txBody>
      </p:sp>
      <p:pic>
        <p:nvPicPr>
          <p:cNvPr id="7" name="Picture 6" descr="Screen Shot 2018-01-28 at 1.22.39 PM.png"/>
          <p:cNvPicPr>
            <a:picLocks noChangeAspect="1"/>
          </p:cNvPicPr>
          <p:nvPr/>
        </p:nvPicPr>
        <p:blipFill rotWithShape="1">
          <a:blip r:embed="rId2">
            <a:extLst>
              <a:ext uri="{28A0092B-C50C-407E-A947-70E740481C1C}">
                <a14:useLocalDpi xmlns:a14="http://schemas.microsoft.com/office/drawing/2010/main" val="0"/>
              </a:ext>
            </a:extLst>
          </a:blip>
          <a:srcRect t="1800"/>
          <a:stretch/>
        </p:blipFill>
        <p:spPr>
          <a:xfrm>
            <a:off x="629655" y="2179507"/>
            <a:ext cx="4122717" cy="3932843"/>
          </a:xfrm>
          <a:prstGeom prst="rect">
            <a:avLst/>
          </a:prstGeom>
        </p:spPr>
      </p:pic>
      <p:sp>
        <p:nvSpPr>
          <p:cNvPr id="5" name="TextBox 4"/>
          <p:cNvSpPr txBox="1"/>
          <p:nvPr/>
        </p:nvSpPr>
        <p:spPr>
          <a:xfrm>
            <a:off x="457200" y="6332391"/>
            <a:ext cx="4088240" cy="369332"/>
          </a:xfrm>
          <a:prstGeom prst="rect">
            <a:avLst/>
          </a:prstGeom>
          <a:noFill/>
        </p:spPr>
        <p:txBody>
          <a:bodyPr wrap="none" rtlCol="0">
            <a:spAutoFit/>
          </a:bodyPr>
          <a:lstStyle/>
          <a:p>
            <a:r>
              <a:rPr lang="en-US" dirty="0" err="1">
                <a:latin typeface="Avenir Book"/>
                <a:cs typeface="Avenir Book"/>
              </a:rPr>
              <a:t>Ziegenhain</a:t>
            </a:r>
            <a:r>
              <a:rPr lang="en-US" dirty="0">
                <a:latin typeface="Avenir Book"/>
                <a:cs typeface="Avenir Book"/>
              </a:rPr>
              <a:t> </a:t>
            </a:r>
            <a:r>
              <a:rPr lang="en-US" i="1" dirty="0">
                <a:latin typeface="Avenir Book"/>
                <a:cs typeface="Avenir Book"/>
              </a:rPr>
              <a:t>et al</a:t>
            </a:r>
            <a:r>
              <a:rPr lang="en-US" dirty="0">
                <a:latin typeface="Avenir Book"/>
                <a:cs typeface="Avenir Book"/>
              </a:rPr>
              <a:t>., 2017 Molecular Cell</a:t>
            </a:r>
          </a:p>
        </p:txBody>
      </p:sp>
      <p:pic>
        <p:nvPicPr>
          <p:cNvPr id="6" name="Picture 5"/>
          <p:cNvPicPr>
            <a:picLocks noChangeAspect="1"/>
          </p:cNvPicPr>
          <p:nvPr/>
        </p:nvPicPr>
        <p:blipFill>
          <a:blip r:embed="rId3"/>
          <a:stretch>
            <a:fillRect/>
          </a:stretch>
        </p:blipFill>
        <p:spPr>
          <a:xfrm>
            <a:off x="5346700" y="2377263"/>
            <a:ext cx="3540463" cy="1291679"/>
          </a:xfrm>
          <a:prstGeom prst="rect">
            <a:avLst/>
          </a:prstGeom>
        </p:spPr>
      </p:pic>
      <p:pic>
        <p:nvPicPr>
          <p:cNvPr id="8" name="Picture 7"/>
          <p:cNvPicPr>
            <a:picLocks noChangeAspect="1"/>
          </p:cNvPicPr>
          <p:nvPr/>
        </p:nvPicPr>
        <p:blipFill>
          <a:blip r:embed="rId4"/>
          <a:stretch>
            <a:fillRect/>
          </a:stretch>
        </p:blipFill>
        <p:spPr>
          <a:xfrm>
            <a:off x="5346701" y="4470492"/>
            <a:ext cx="3540463" cy="1313397"/>
          </a:xfrm>
          <a:prstGeom prst="rect">
            <a:avLst/>
          </a:prstGeom>
        </p:spPr>
      </p:pic>
      <p:sp>
        <p:nvSpPr>
          <p:cNvPr id="9" name="TextBox 8"/>
          <p:cNvSpPr txBox="1"/>
          <p:nvPr/>
        </p:nvSpPr>
        <p:spPr>
          <a:xfrm>
            <a:off x="6233360" y="6376617"/>
            <a:ext cx="2800896" cy="369332"/>
          </a:xfrm>
          <a:prstGeom prst="rect">
            <a:avLst/>
          </a:prstGeom>
          <a:noFill/>
        </p:spPr>
        <p:txBody>
          <a:bodyPr wrap="none" rtlCol="0">
            <a:spAutoFit/>
          </a:bodyPr>
          <a:lstStyle/>
          <a:p>
            <a:r>
              <a:rPr lang="en-US" dirty="0">
                <a:latin typeface="Avenir Book"/>
                <a:cs typeface="Avenir Book"/>
              </a:rPr>
              <a:t>Haber </a:t>
            </a:r>
            <a:r>
              <a:rPr lang="en-US" i="1" dirty="0">
                <a:latin typeface="Avenir Book"/>
                <a:cs typeface="Avenir Book"/>
              </a:rPr>
              <a:t>et al</a:t>
            </a:r>
            <a:r>
              <a:rPr lang="en-US" dirty="0">
                <a:latin typeface="Avenir Book"/>
                <a:cs typeface="Avenir Book"/>
              </a:rPr>
              <a:t>., 2017 Nature</a:t>
            </a:r>
          </a:p>
        </p:txBody>
      </p:sp>
      <p:sp>
        <p:nvSpPr>
          <p:cNvPr id="10" name="TextBox 9"/>
          <p:cNvSpPr txBox="1"/>
          <p:nvPr/>
        </p:nvSpPr>
        <p:spPr>
          <a:xfrm>
            <a:off x="6681086" y="1994745"/>
            <a:ext cx="586773" cy="369332"/>
          </a:xfrm>
          <a:prstGeom prst="rect">
            <a:avLst/>
          </a:prstGeom>
          <a:noFill/>
        </p:spPr>
        <p:txBody>
          <a:bodyPr wrap="none" rtlCol="0">
            <a:spAutoFit/>
          </a:bodyPr>
          <a:lstStyle/>
          <a:p>
            <a:r>
              <a:rPr lang="en-US" dirty="0">
                <a:latin typeface="Avenir Book"/>
                <a:cs typeface="Avenir Book"/>
              </a:rPr>
              <a:t>10X</a:t>
            </a:r>
          </a:p>
        </p:txBody>
      </p:sp>
      <p:sp>
        <p:nvSpPr>
          <p:cNvPr id="11" name="TextBox 10"/>
          <p:cNvSpPr txBox="1"/>
          <p:nvPr/>
        </p:nvSpPr>
        <p:spPr>
          <a:xfrm>
            <a:off x="6400527" y="4101160"/>
            <a:ext cx="1385673" cy="369332"/>
          </a:xfrm>
          <a:prstGeom prst="rect">
            <a:avLst/>
          </a:prstGeom>
          <a:noFill/>
        </p:spPr>
        <p:txBody>
          <a:bodyPr wrap="none" rtlCol="0">
            <a:spAutoFit/>
          </a:bodyPr>
          <a:lstStyle/>
          <a:p>
            <a:r>
              <a:rPr lang="en-US" dirty="0">
                <a:latin typeface="Avenir Book"/>
                <a:cs typeface="Avenir Book"/>
              </a:rPr>
              <a:t>Smart-Seq2</a:t>
            </a:r>
          </a:p>
        </p:txBody>
      </p:sp>
    </p:spTree>
    <p:extLst>
      <p:ext uri="{BB962C8B-B14F-4D97-AF65-F5344CB8AC3E}">
        <p14:creationId xmlns:p14="http://schemas.microsoft.com/office/powerpoint/2010/main" val="351776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3’-end </a:t>
            </a:r>
            <a:r>
              <a:rPr lang="en-US" dirty="0" err="1"/>
              <a:t>vs</a:t>
            </a:r>
            <a:r>
              <a:rPr lang="en-US" dirty="0"/>
              <a:t> full-length</a:t>
            </a:r>
            <a:br>
              <a:rPr lang="en-US" dirty="0"/>
            </a:br>
            <a:r>
              <a:rPr lang="en-US" sz="3600" dirty="0"/>
              <a:t>Inter-platform comparison</a:t>
            </a:r>
          </a:p>
        </p:txBody>
      </p:sp>
      <p:pic>
        <p:nvPicPr>
          <p:cNvPr id="6" name="Picture 5"/>
          <p:cNvPicPr>
            <a:picLocks noChangeAspect="1"/>
          </p:cNvPicPr>
          <p:nvPr/>
        </p:nvPicPr>
        <p:blipFill>
          <a:blip r:embed="rId2"/>
          <a:stretch>
            <a:fillRect/>
          </a:stretch>
        </p:blipFill>
        <p:spPr>
          <a:xfrm>
            <a:off x="5346700" y="2377263"/>
            <a:ext cx="3540463" cy="1291679"/>
          </a:xfrm>
          <a:prstGeom prst="rect">
            <a:avLst/>
          </a:prstGeom>
        </p:spPr>
      </p:pic>
      <p:pic>
        <p:nvPicPr>
          <p:cNvPr id="8" name="Picture 7"/>
          <p:cNvPicPr>
            <a:picLocks noChangeAspect="1"/>
          </p:cNvPicPr>
          <p:nvPr/>
        </p:nvPicPr>
        <p:blipFill>
          <a:blip r:embed="rId3"/>
          <a:stretch>
            <a:fillRect/>
          </a:stretch>
        </p:blipFill>
        <p:spPr>
          <a:xfrm>
            <a:off x="5346701" y="4470492"/>
            <a:ext cx="3540463" cy="1313397"/>
          </a:xfrm>
          <a:prstGeom prst="rect">
            <a:avLst/>
          </a:prstGeom>
        </p:spPr>
      </p:pic>
      <p:sp>
        <p:nvSpPr>
          <p:cNvPr id="9" name="TextBox 8"/>
          <p:cNvSpPr txBox="1"/>
          <p:nvPr/>
        </p:nvSpPr>
        <p:spPr>
          <a:xfrm>
            <a:off x="6233360" y="6376617"/>
            <a:ext cx="2800896" cy="369332"/>
          </a:xfrm>
          <a:prstGeom prst="rect">
            <a:avLst/>
          </a:prstGeom>
          <a:noFill/>
        </p:spPr>
        <p:txBody>
          <a:bodyPr wrap="none" rtlCol="0">
            <a:spAutoFit/>
          </a:bodyPr>
          <a:lstStyle/>
          <a:p>
            <a:r>
              <a:rPr lang="en-US" dirty="0">
                <a:latin typeface="Avenir Book"/>
                <a:cs typeface="Avenir Book"/>
              </a:rPr>
              <a:t>Haber </a:t>
            </a:r>
            <a:r>
              <a:rPr lang="en-US" i="1" dirty="0">
                <a:latin typeface="Avenir Book"/>
                <a:cs typeface="Avenir Book"/>
              </a:rPr>
              <a:t>et al</a:t>
            </a:r>
            <a:r>
              <a:rPr lang="en-US" dirty="0">
                <a:latin typeface="Avenir Book"/>
                <a:cs typeface="Avenir Book"/>
              </a:rPr>
              <a:t>., 2017 Nature</a:t>
            </a:r>
          </a:p>
        </p:txBody>
      </p:sp>
      <p:pic>
        <p:nvPicPr>
          <p:cNvPr id="2" name="Picture 1" descr="Screen Shot 2018-01-29 at 8.18.35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6819" y="2066850"/>
            <a:ext cx="4756037" cy="4166556"/>
          </a:xfrm>
          <a:prstGeom prst="rect">
            <a:avLst/>
          </a:prstGeom>
        </p:spPr>
      </p:pic>
    </p:spTree>
    <p:extLst>
      <p:ext uri="{BB962C8B-B14F-4D97-AF65-F5344CB8AC3E}">
        <p14:creationId xmlns:p14="http://schemas.microsoft.com/office/powerpoint/2010/main" val="13327168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Dropout rates</a:t>
            </a:r>
            <a:br>
              <a:rPr lang="en-US" dirty="0"/>
            </a:br>
            <a:r>
              <a:rPr lang="en-US" sz="3100" dirty="0"/>
              <a:t>ERCC spike-ins </a:t>
            </a:r>
          </a:p>
        </p:txBody>
      </p:sp>
      <p:sp>
        <p:nvSpPr>
          <p:cNvPr id="4" name="Content Placeholder 3"/>
          <p:cNvSpPr>
            <a:spLocks noGrp="1"/>
          </p:cNvSpPr>
          <p:nvPr>
            <p:ph idx="1"/>
          </p:nvPr>
        </p:nvSpPr>
        <p:spPr>
          <a:xfrm>
            <a:off x="203810" y="1600201"/>
            <a:ext cx="4605470" cy="2241378"/>
          </a:xfrm>
        </p:spPr>
        <p:txBody>
          <a:bodyPr>
            <a:normAutofit fontScale="77500" lnSpcReduction="20000"/>
          </a:bodyPr>
          <a:lstStyle/>
          <a:p>
            <a:r>
              <a:rPr lang="en-US" dirty="0"/>
              <a:t>ERCC</a:t>
            </a:r>
          </a:p>
          <a:p>
            <a:pPr lvl="1"/>
            <a:r>
              <a:rPr lang="en-US" u="sng" dirty="0"/>
              <a:t>E</a:t>
            </a:r>
            <a:r>
              <a:rPr lang="en-US" dirty="0"/>
              <a:t>xternal </a:t>
            </a:r>
            <a:r>
              <a:rPr lang="en-US" u="sng" dirty="0"/>
              <a:t>R</a:t>
            </a:r>
            <a:r>
              <a:rPr lang="en-US" dirty="0"/>
              <a:t>NA </a:t>
            </a:r>
            <a:r>
              <a:rPr lang="en-US" u="sng" dirty="0"/>
              <a:t>C</a:t>
            </a:r>
            <a:r>
              <a:rPr lang="en-US" dirty="0"/>
              <a:t>ontrols </a:t>
            </a:r>
            <a:r>
              <a:rPr lang="en-US" u="sng" dirty="0"/>
              <a:t>C</a:t>
            </a:r>
            <a:r>
              <a:rPr lang="en-US" dirty="0"/>
              <a:t>onsortium</a:t>
            </a:r>
          </a:p>
          <a:p>
            <a:endParaRPr lang="en-US" dirty="0"/>
          </a:p>
          <a:p>
            <a:r>
              <a:rPr lang="en-US" dirty="0"/>
              <a:t>Inter-platform comparison</a:t>
            </a:r>
          </a:p>
          <a:p>
            <a:pPr lvl="1"/>
            <a:r>
              <a:rPr lang="en-US" dirty="0"/>
              <a:t>Dropout rate</a:t>
            </a:r>
          </a:p>
        </p:txBody>
      </p:sp>
      <p:pic>
        <p:nvPicPr>
          <p:cNvPr id="3" name="Picture 2"/>
          <p:cNvPicPr>
            <a:picLocks noChangeAspect="1"/>
          </p:cNvPicPr>
          <p:nvPr/>
        </p:nvPicPr>
        <p:blipFill>
          <a:blip r:embed="rId2"/>
          <a:stretch>
            <a:fillRect/>
          </a:stretch>
        </p:blipFill>
        <p:spPr>
          <a:xfrm>
            <a:off x="4663440" y="1558758"/>
            <a:ext cx="4480560" cy="1324796"/>
          </a:xfrm>
          <a:prstGeom prst="rect">
            <a:avLst/>
          </a:prstGeom>
        </p:spPr>
      </p:pic>
      <p:pic>
        <p:nvPicPr>
          <p:cNvPr id="5" name="Picture 4" descr="Screen Shot 2018-01-28 at 1.23.2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9628" y="4080836"/>
            <a:ext cx="3985842" cy="2436221"/>
          </a:xfrm>
          <a:prstGeom prst="rect">
            <a:avLst/>
          </a:prstGeom>
        </p:spPr>
      </p:pic>
      <p:pic>
        <p:nvPicPr>
          <p:cNvPr id="6" name="Picture 5"/>
          <p:cNvPicPr>
            <a:picLocks noChangeAspect="1"/>
          </p:cNvPicPr>
          <p:nvPr/>
        </p:nvPicPr>
        <p:blipFill>
          <a:blip r:embed="rId4"/>
          <a:stretch>
            <a:fillRect/>
          </a:stretch>
        </p:blipFill>
        <p:spPr>
          <a:xfrm>
            <a:off x="5259563" y="3361002"/>
            <a:ext cx="3628586" cy="3106904"/>
          </a:xfrm>
          <a:prstGeom prst="rect">
            <a:avLst/>
          </a:prstGeom>
        </p:spPr>
      </p:pic>
      <p:sp>
        <p:nvSpPr>
          <p:cNvPr id="7" name="TextBox 6"/>
          <p:cNvSpPr txBox="1"/>
          <p:nvPr/>
        </p:nvSpPr>
        <p:spPr>
          <a:xfrm>
            <a:off x="2155392" y="6517057"/>
            <a:ext cx="2787049" cy="276999"/>
          </a:xfrm>
          <a:prstGeom prst="rect">
            <a:avLst/>
          </a:prstGeom>
          <a:noFill/>
        </p:spPr>
        <p:txBody>
          <a:bodyPr wrap="none" rtlCol="0">
            <a:spAutoFit/>
          </a:bodyPr>
          <a:lstStyle/>
          <a:p>
            <a:r>
              <a:rPr lang="en-US" sz="1200" dirty="0" err="1">
                <a:latin typeface="Avenir Book"/>
                <a:cs typeface="Avenir Book"/>
              </a:rPr>
              <a:t>Ziegenhain</a:t>
            </a:r>
            <a:r>
              <a:rPr lang="en-US" sz="1200" dirty="0">
                <a:latin typeface="Avenir Book"/>
                <a:cs typeface="Avenir Book"/>
              </a:rPr>
              <a:t> </a:t>
            </a:r>
            <a:r>
              <a:rPr lang="en-US" sz="1200" i="1" dirty="0">
                <a:latin typeface="Avenir Book"/>
                <a:cs typeface="Avenir Book"/>
              </a:rPr>
              <a:t>et al</a:t>
            </a:r>
            <a:r>
              <a:rPr lang="en-US" sz="1200" dirty="0">
                <a:latin typeface="Avenir Book"/>
                <a:cs typeface="Avenir Book"/>
              </a:rPr>
              <a:t>., 2017 Molecular Cell</a:t>
            </a:r>
          </a:p>
        </p:txBody>
      </p:sp>
      <p:sp>
        <p:nvSpPr>
          <p:cNvPr id="8" name="TextBox 7"/>
          <p:cNvSpPr txBox="1"/>
          <p:nvPr/>
        </p:nvSpPr>
        <p:spPr>
          <a:xfrm>
            <a:off x="6768752" y="6573105"/>
            <a:ext cx="1918048" cy="276999"/>
          </a:xfrm>
          <a:prstGeom prst="rect">
            <a:avLst/>
          </a:prstGeom>
          <a:noFill/>
        </p:spPr>
        <p:txBody>
          <a:bodyPr wrap="none" rtlCol="0">
            <a:spAutoFit/>
          </a:bodyPr>
          <a:lstStyle/>
          <a:p>
            <a:r>
              <a:rPr lang="en-US" sz="1200" dirty="0" err="1">
                <a:latin typeface="Avenir Book"/>
                <a:cs typeface="Avenir Book"/>
              </a:rPr>
              <a:t>Macosko</a:t>
            </a:r>
            <a:r>
              <a:rPr lang="en-US" sz="1200" dirty="0">
                <a:latin typeface="Avenir Book"/>
                <a:cs typeface="Avenir Book"/>
              </a:rPr>
              <a:t> </a:t>
            </a:r>
            <a:r>
              <a:rPr lang="en-US" sz="1200" i="1" dirty="0">
                <a:latin typeface="Avenir Book"/>
                <a:cs typeface="Avenir Book"/>
              </a:rPr>
              <a:t>et al</a:t>
            </a:r>
            <a:r>
              <a:rPr lang="en-US" sz="1200" dirty="0">
                <a:latin typeface="Avenir Book"/>
                <a:cs typeface="Avenir Book"/>
              </a:rPr>
              <a:t>., 2015 Cell</a:t>
            </a:r>
          </a:p>
        </p:txBody>
      </p:sp>
      <p:sp>
        <p:nvSpPr>
          <p:cNvPr id="9" name="TextBox 8"/>
          <p:cNvSpPr txBox="1"/>
          <p:nvPr/>
        </p:nvSpPr>
        <p:spPr>
          <a:xfrm>
            <a:off x="6970101" y="2725578"/>
            <a:ext cx="1646745" cy="276999"/>
          </a:xfrm>
          <a:prstGeom prst="rect">
            <a:avLst/>
          </a:prstGeom>
          <a:noFill/>
        </p:spPr>
        <p:txBody>
          <a:bodyPr wrap="none" rtlCol="0">
            <a:spAutoFit/>
          </a:bodyPr>
          <a:lstStyle/>
          <a:p>
            <a:r>
              <a:rPr lang="en-US" sz="1200" dirty="0">
                <a:latin typeface="Avenir Book"/>
                <a:cs typeface="Avenir Book"/>
              </a:rPr>
              <a:t>Klein </a:t>
            </a:r>
            <a:r>
              <a:rPr lang="en-US" sz="1200" i="1" dirty="0">
                <a:latin typeface="Avenir Book"/>
                <a:cs typeface="Avenir Book"/>
              </a:rPr>
              <a:t>et al</a:t>
            </a:r>
            <a:r>
              <a:rPr lang="en-US" sz="1200" dirty="0">
                <a:latin typeface="Avenir Book"/>
                <a:cs typeface="Avenir Book"/>
              </a:rPr>
              <a:t>., 2015 Cell</a:t>
            </a:r>
          </a:p>
        </p:txBody>
      </p:sp>
    </p:spTree>
    <p:extLst>
      <p:ext uri="{BB962C8B-B14F-4D97-AF65-F5344CB8AC3E}">
        <p14:creationId xmlns:p14="http://schemas.microsoft.com/office/powerpoint/2010/main" val="1802548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3’-end based technologies</a:t>
            </a:r>
            <a:br>
              <a:rPr lang="en-US" dirty="0"/>
            </a:br>
            <a:r>
              <a:rPr lang="en-US" dirty="0"/>
              <a:t>Post-sequencing</a:t>
            </a:r>
          </a:p>
        </p:txBody>
      </p:sp>
      <p:pic>
        <p:nvPicPr>
          <p:cNvPr id="4" name="Picture 3"/>
          <p:cNvPicPr>
            <a:picLocks noChangeAspect="1"/>
          </p:cNvPicPr>
          <p:nvPr/>
        </p:nvPicPr>
        <p:blipFill>
          <a:blip r:embed="rId2"/>
          <a:stretch>
            <a:fillRect/>
          </a:stretch>
        </p:blipFill>
        <p:spPr>
          <a:xfrm>
            <a:off x="1629211" y="1989625"/>
            <a:ext cx="5916342" cy="3626433"/>
          </a:xfrm>
          <a:prstGeom prst="rect">
            <a:avLst/>
          </a:prstGeom>
        </p:spPr>
      </p:pic>
    </p:spTree>
    <p:extLst>
      <p:ext uri="{BB962C8B-B14F-4D97-AF65-F5344CB8AC3E}">
        <p14:creationId xmlns:p14="http://schemas.microsoft.com/office/powerpoint/2010/main" val="22587822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352851" y="197066"/>
            <a:ext cx="8826412" cy="758952"/>
          </a:xfrm>
          <a:prstGeom prst="rect">
            <a:avLst/>
          </a:prstGeom>
        </p:spPr>
        <p:txBody>
          <a:bodyPr vert="horz" anchor="b">
            <a:normAutofit/>
          </a:bodyPr>
          <a:lstStyle>
            <a:lvl1pPr algn="ctr" rtl="0" eaLnBrk="1" latinLnBrk="0" hangingPunct="1">
              <a:spcBef>
                <a:spcPct val="0"/>
              </a:spcBef>
              <a:buNone/>
              <a:defRPr kumimoji="0" sz="3300" kern="1200">
                <a:solidFill>
                  <a:schemeClr val="accent3">
                    <a:shade val="75000"/>
                  </a:schemeClr>
                </a:solidFill>
                <a:latin typeface="+mj-lt"/>
                <a:ea typeface="+mj-ea"/>
                <a:cs typeface="+mj-cs"/>
              </a:defRPr>
            </a:lvl1pPr>
          </a:lstStyle>
          <a:p>
            <a:r>
              <a:rPr lang="en-US" dirty="0">
                <a:solidFill>
                  <a:schemeClr val="tx1"/>
                </a:solidFill>
                <a:latin typeface="Avenir Heavy"/>
                <a:cs typeface="Avenir Heavy"/>
              </a:rPr>
              <a:t>SAM/BAM File</a:t>
            </a:r>
          </a:p>
        </p:txBody>
      </p:sp>
      <p:pic>
        <p:nvPicPr>
          <p:cNvPr id="5" name="Picture 4"/>
          <p:cNvPicPr>
            <a:picLocks noChangeAspect="1"/>
          </p:cNvPicPr>
          <p:nvPr/>
        </p:nvPicPr>
        <p:blipFill>
          <a:blip r:embed="rId2"/>
          <a:stretch>
            <a:fillRect/>
          </a:stretch>
        </p:blipFill>
        <p:spPr>
          <a:xfrm>
            <a:off x="2387230" y="1443750"/>
            <a:ext cx="4953000" cy="4102100"/>
          </a:xfrm>
          <a:prstGeom prst="rect">
            <a:avLst/>
          </a:prstGeom>
        </p:spPr>
      </p:pic>
      <p:sp>
        <p:nvSpPr>
          <p:cNvPr id="6" name="TextBox 5"/>
          <p:cNvSpPr txBox="1"/>
          <p:nvPr/>
        </p:nvSpPr>
        <p:spPr>
          <a:xfrm>
            <a:off x="352851" y="5909129"/>
            <a:ext cx="8826412" cy="400110"/>
          </a:xfrm>
          <a:prstGeom prst="rect">
            <a:avLst/>
          </a:prstGeom>
          <a:noFill/>
        </p:spPr>
        <p:txBody>
          <a:bodyPr wrap="square" rtlCol="0">
            <a:spAutoFit/>
          </a:bodyPr>
          <a:lstStyle/>
          <a:p>
            <a:pPr marL="342900" indent="-342900">
              <a:buFont typeface="Arial"/>
              <a:buChar char="•"/>
            </a:pPr>
            <a:r>
              <a:rPr lang="en-US" sz="2000" dirty="0">
                <a:latin typeface="Avenir Book"/>
                <a:cs typeface="Avenir Book"/>
              </a:rPr>
              <a:t>BAM files are binary, you must use </a:t>
            </a:r>
            <a:r>
              <a:rPr lang="en-US" sz="2000" dirty="0" err="1">
                <a:latin typeface="Avenir Book"/>
                <a:cs typeface="Avenir Book"/>
              </a:rPr>
              <a:t>samtools</a:t>
            </a:r>
            <a:r>
              <a:rPr lang="en-US" sz="2000" dirty="0">
                <a:latin typeface="Avenir Book"/>
                <a:cs typeface="Avenir Book"/>
              </a:rPr>
              <a:t> to view them</a:t>
            </a:r>
            <a:endParaRPr lang="is-IS" sz="2000" dirty="0">
              <a:latin typeface="Avenir Book"/>
              <a:cs typeface="Avenir Book"/>
            </a:endParaRPr>
          </a:p>
        </p:txBody>
      </p:sp>
      <p:sp>
        <p:nvSpPr>
          <p:cNvPr id="7" name="Text Box 3"/>
          <p:cNvSpPr txBox="1">
            <a:spLocks noChangeArrowheads="1"/>
          </p:cNvSpPr>
          <p:nvPr/>
        </p:nvSpPr>
        <p:spPr bwMode="auto">
          <a:xfrm>
            <a:off x="352851" y="6467719"/>
            <a:ext cx="7794720" cy="390281"/>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1639" tIns="50420" rIns="81639" bIns="40820"/>
          <a:lstStyle>
            <a:lvl1pPr>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charset="0"/>
                <a:ea typeface="ＭＳ Ｐゴシック" charset="0"/>
                <a:cs typeface="DejaVu Sans" charset="0"/>
              </a:defRPr>
            </a:lvl1pPr>
            <a:lvl2pPr>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charset="0"/>
                <a:ea typeface="ＭＳ Ｐゴシック" charset="0"/>
                <a:cs typeface="DejaVu Sans" charset="0"/>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charset="0"/>
                <a:ea typeface="ＭＳ Ｐゴシック" charset="0"/>
                <a:cs typeface="DejaVu Sans" charset="0"/>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charset="0"/>
                <a:ea typeface="ＭＳ Ｐゴシック" charset="0"/>
                <a:cs typeface="DejaVu Sans" charset="0"/>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charset="0"/>
                <a:ea typeface="ＭＳ Ｐゴシック" charset="0"/>
                <a:cs typeface="DejaVu San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charset="0"/>
                <a:ea typeface="ＭＳ Ｐゴシック" charset="0"/>
                <a:cs typeface="DejaVu San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charset="0"/>
                <a:ea typeface="ＭＳ Ｐゴシック" charset="0"/>
                <a:cs typeface="DejaVu San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charset="0"/>
                <a:ea typeface="ＭＳ Ｐゴシック" charset="0"/>
                <a:cs typeface="DejaVu San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charset="0"/>
                <a:ea typeface="ＭＳ Ｐゴシック" charset="0"/>
                <a:cs typeface="DejaVu Sans" charset="0"/>
              </a:defRPr>
            </a:lvl9pPr>
          </a:lstStyle>
          <a:p>
            <a:r>
              <a:rPr lang="en-US" sz="1100" dirty="0">
                <a:latin typeface="Avenir Book"/>
                <a:cs typeface="Avenir Book"/>
              </a:rPr>
              <a:t>Bioinformatics. 2009 Aug 15;25(16):2078-9. </a:t>
            </a:r>
            <a:r>
              <a:rPr lang="en-US" sz="1100" dirty="0" err="1">
                <a:latin typeface="Avenir Book"/>
                <a:cs typeface="Avenir Book"/>
              </a:rPr>
              <a:t>Epub</a:t>
            </a:r>
            <a:r>
              <a:rPr lang="en-US" sz="1100" dirty="0">
                <a:latin typeface="Avenir Book"/>
                <a:cs typeface="Avenir Book"/>
              </a:rPr>
              <a:t> 2009 Jun 8. The Sequence Alignment/Map format and </a:t>
            </a:r>
            <a:r>
              <a:rPr lang="en-US" sz="1100" dirty="0" err="1">
                <a:latin typeface="Avenir Book"/>
                <a:cs typeface="Avenir Book"/>
              </a:rPr>
              <a:t>SAMtools</a:t>
            </a:r>
            <a:r>
              <a:rPr lang="en-US" sz="1100" dirty="0">
                <a:latin typeface="Avenir Book"/>
                <a:cs typeface="Avenir Book"/>
              </a:rPr>
              <a:t>.</a:t>
            </a:r>
          </a:p>
        </p:txBody>
      </p:sp>
    </p:spTree>
    <p:extLst>
      <p:ext uri="{BB962C8B-B14F-4D97-AF65-F5344CB8AC3E}">
        <p14:creationId xmlns:p14="http://schemas.microsoft.com/office/powerpoint/2010/main" val="24654665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Analysis pipeline</a:t>
            </a:r>
            <a:br>
              <a:rPr lang="en-US" dirty="0"/>
            </a:br>
            <a:r>
              <a:rPr lang="en-US" dirty="0"/>
              <a:t>(</a:t>
            </a:r>
            <a:r>
              <a:rPr lang="en-US" dirty="0" err="1"/>
              <a:t>dropseqtools</a:t>
            </a:r>
            <a:r>
              <a:rPr lang="en-US" dirty="0"/>
              <a:t>)</a:t>
            </a:r>
          </a:p>
        </p:txBody>
      </p:sp>
      <p:sp>
        <p:nvSpPr>
          <p:cNvPr id="3" name="Content Placeholder 2"/>
          <p:cNvSpPr>
            <a:spLocks noGrp="1"/>
          </p:cNvSpPr>
          <p:nvPr>
            <p:ph idx="1"/>
          </p:nvPr>
        </p:nvSpPr>
        <p:spPr>
          <a:xfrm>
            <a:off x="457200" y="1600200"/>
            <a:ext cx="8229600" cy="4954002"/>
          </a:xfrm>
        </p:spPr>
        <p:txBody>
          <a:bodyPr>
            <a:normAutofit fontScale="85000" lnSpcReduction="20000"/>
          </a:bodyPr>
          <a:lstStyle/>
          <a:p>
            <a:r>
              <a:rPr lang="en-US" dirty="0"/>
              <a:t>Goal = read1+read2 -&gt; Counts Matrix</a:t>
            </a:r>
          </a:p>
          <a:p>
            <a:r>
              <a:rPr lang="en-US" dirty="0" err="1"/>
              <a:t>Fastqs</a:t>
            </a:r>
            <a:endParaRPr lang="en-US" dirty="0"/>
          </a:p>
          <a:p>
            <a:r>
              <a:rPr lang="en-US" dirty="0"/>
              <a:t>Unmapped </a:t>
            </a:r>
            <a:r>
              <a:rPr lang="en-US" dirty="0" err="1"/>
              <a:t>queryname</a:t>
            </a:r>
            <a:r>
              <a:rPr lang="en-US" dirty="0"/>
              <a:t> BAM</a:t>
            </a:r>
          </a:p>
          <a:p>
            <a:r>
              <a:rPr lang="en-US" dirty="0"/>
              <a:t>Tag cell barcodes</a:t>
            </a:r>
          </a:p>
          <a:p>
            <a:r>
              <a:rPr lang="en-US" dirty="0"/>
              <a:t>Tag molecular barcodes</a:t>
            </a:r>
          </a:p>
          <a:p>
            <a:r>
              <a:rPr lang="en-US" dirty="0"/>
              <a:t>Trim 5’ primer sequence</a:t>
            </a:r>
          </a:p>
          <a:p>
            <a:r>
              <a:rPr lang="en-US" dirty="0"/>
              <a:t>Trim 3’ </a:t>
            </a:r>
            <a:r>
              <a:rPr lang="en-US" dirty="0" err="1"/>
              <a:t>polyA</a:t>
            </a:r>
            <a:r>
              <a:rPr lang="en-US" dirty="0"/>
              <a:t> sequence</a:t>
            </a:r>
          </a:p>
          <a:p>
            <a:r>
              <a:rPr lang="en-US" dirty="0"/>
              <a:t>STAR alignment</a:t>
            </a:r>
          </a:p>
          <a:p>
            <a:r>
              <a:rPr lang="en-US" dirty="0"/>
              <a:t>Sort STAR alignment in </a:t>
            </a:r>
            <a:r>
              <a:rPr lang="en-US" dirty="0" err="1"/>
              <a:t>queryname</a:t>
            </a:r>
            <a:r>
              <a:rPr lang="en-US" dirty="0"/>
              <a:t> order</a:t>
            </a:r>
          </a:p>
          <a:p>
            <a:r>
              <a:rPr lang="en-US" dirty="0"/>
              <a:t>Merge STAR alignment tagged SAM to recover cell/molecular barcodes</a:t>
            </a:r>
          </a:p>
          <a:p>
            <a:r>
              <a:rPr lang="en-US" dirty="0"/>
              <a:t>Add gene/exon and other annotation tags</a:t>
            </a:r>
          </a:p>
        </p:txBody>
      </p:sp>
      <p:pic>
        <p:nvPicPr>
          <p:cNvPr id="4" name="Picture 3"/>
          <p:cNvPicPr>
            <a:picLocks noChangeAspect="1"/>
          </p:cNvPicPr>
          <p:nvPr/>
        </p:nvPicPr>
        <p:blipFill>
          <a:blip r:embed="rId2"/>
          <a:stretch>
            <a:fillRect/>
          </a:stretch>
        </p:blipFill>
        <p:spPr>
          <a:xfrm>
            <a:off x="5379839" y="2702587"/>
            <a:ext cx="2722581" cy="1668811"/>
          </a:xfrm>
          <a:prstGeom prst="rect">
            <a:avLst/>
          </a:prstGeom>
        </p:spPr>
      </p:pic>
    </p:spTree>
    <p:extLst>
      <p:ext uri="{BB962C8B-B14F-4D97-AF65-F5344CB8AC3E}">
        <p14:creationId xmlns:p14="http://schemas.microsoft.com/office/powerpoint/2010/main" val="17151172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Counts Matrix</a:t>
            </a:r>
          </a:p>
        </p:txBody>
      </p:sp>
      <p:sp>
        <p:nvSpPr>
          <p:cNvPr id="4" name="TextBox 3"/>
          <p:cNvSpPr txBox="1"/>
          <p:nvPr/>
        </p:nvSpPr>
        <p:spPr>
          <a:xfrm>
            <a:off x="5552193" y="5687690"/>
            <a:ext cx="2475876" cy="369332"/>
          </a:xfrm>
          <a:prstGeom prst="rect">
            <a:avLst/>
          </a:prstGeom>
          <a:noFill/>
        </p:spPr>
        <p:txBody>
          <a:bodyPr wrap="none" rtlCol="0">
            <a:spAutoFit/>
          </a:bodyPr>
          <a:lstStyle/>
          <a:p>
            <a:r>
              <a:rPr lang="en-US" dirty="0">
                <a:latin typeface="Avenir Book"/>
                <a:cs typeface="Avenir Book"/>
              </a:rPr>
              <a:t>How do we get there?</a:t>
            </a:r>
          </a:p>
        </p:txBody>
      </p:sp>
      <p:pic>
        <p:nvPicPr>
          <p:cNvPr id="6" name="Picture 5"/>
          <p:cNvPicPr>
            <a:picLocks noChangeAspect="1"/>
          </p:cNvPicPr>
          <p:nvPr/>
        </p:nvPicPr>
        <p:blipFill rotWithShape="1">
          <a:blip r:embed="rId2"/>
          <a:srcRect l="79147" t="27092" r="1443" b="31046"/>
          <a:stretch/>
        </p:blipFill>
        <p:spPr>
          <a:xfrm>
            <a:off x="1833232" y="1881839"/>
            <a:ext cx="5114421" cy="3350589"/>
          </a:xfrm>
          <a:prstGeom prst="rect">
            <a:avLst/>
          </a:prstGeom>
        </p:spPr>
      </p:pic>
    </p:spTree>
    <p:extLst>
      <p:ext uri="{BB962C8B-B14F-4D97-AF65-F5344CB8AC3E}">
        <p14:creationId xmlns:p14="http://schemas.microsoft.com/office/powerpoint/2010/main" val="510942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a:t>From beads </a:t>
            </a:r>
            <a:r>
              <a:rPr lang="is-IS" sz="3200" dirty="0"/>
              <a:t>… through mRNA capture ... sequencing ... </a:t>
            </a:r>
            <a:r>
              <a:rPr lang="en-US" sz="3200" dirty="0"/>
              <a:t>to counts matrix</a:t>
            </a:r>
          </a:p>
        </p:txBody>
      </p:sp>
      <p:sp>
        <p:nvSpPr>
          <p:cNvPr id="3" name="Content Placeholder 2"/>
          <p:cNvSpPr>
            <a:spLocks noGrp="1"/>
          </p:cNvSpPr>
          <p:nvPr>
            <p:ph idx="1"/>
          </p:nvPr>
        </p:nvSpPr>
        <p:spPr/>
        <p:txBody>
          <a:bodyPr anchor="ctr">
            <a:normAutofit/>
          </a:bodyPr>
          <a:lstStyle/>
          <a:p>
            <a:r>
              <a:rPr lang="is-IS" sz="1400" dirty="0">
                <a:latin typeface="Courier"/>
                <a:cs typeface="Courier"/>
              </a:rPr>
              <a:t>Split and Pool x 12 = Bead Barcode	</a:t>
            </a:r>
          </a:p>
          <a:p>
            <a:pPr marL="457200" lvl="1" indent="0">
              <a:buNone/>
            </a:pPr>
            <a:endParaRPr lang="is-IS" sz="1400" dirty="0">
              <a:latin typeface="Courier"/>
              <a:cs typeface="Courier"/>
            </a:endParaRPr>
          </a:p>
          <a:p>
            <a:pPr marL="457200" lvl="1" indent="0">
              <a:buNone/>
            </a:pPr>
            <a:r>
              <a:rPr lang="is-IS" sz="1400" dirty="0">
                <a:latin typeface="Courier"/>
                <a:cs typeface="Courier"/>
              </a:rPr>
              <a:t>…PCRHANDLE</a:t>
            </a:r>
            <a:r>
              <a:rPr lang="en-US" sz="1400" dirty="0">
                <a:solidFill>
                  <a:srgbClr val="FF0000"/>
                </a:solidFill>
                <a:latin typeface="Courier"/>
                <a:cs typeface="Courier"/>
              </a:rPr>
              <a:t>JJJJJJJJJJJJJJJJ</a:t>
            </a:r>
          </a:p>
          <a:p>
            <a:endParaRPr lang="en-US" sz="1400" dirty="0">
              <a:solidFill>
                <a:srgbClr val="FF0000"/>
              </a:solidFill>
              <a:latin typeface="Courier"/>
              <a:cs typeface="Courier"/>
            </a:endParaRPr>
          </a:p>
          <a:p>
            <a:endParaRPr lang="en-US" sz="1400" dirty="0">
              <a:solidFill>
                <a:srgbClr val="FF0000"/>
              </a:solidFill>
              <a:latin typeface="Courier"/>
              <a:cs typeface="Courier"/>
            </a:endParaRPr>
          </a:p>
          <a:p>
            <a:r>
              <a:rPr lang="en-US" sz="1400" dirty="0" err="1">
                <a:latin typeface="Courier"/>
                <a:cs typeface="Courier"/>
              </a:rPr>
              <a:t>Equimolar</a:t>
            </a:r>
            <a:r>
              <a:rPr lang="en-US" sz="1400" dirty="0">
                <a:latin typeface="Courier"/>
                <a:cs typeface="Courier"/>
              </a:rPr>
              <a:t> Mix of four bases x 8 = UMI</a:t>
            </a:r>
          </a:p>
          <a:p>
            <a:endParaRPr lang="en-US" sz="1400" dirty="0">
              <a:solidFill>
                <a:srgbClr val="FF0000"/>
              </a:solidFill>
              <a:latin typeface="Courier"/>
              <a:cs typeface="Courier"/>
            </a:endParaRPr>
          </a:p>
          <a:p>
            <a:pPr marL="0" indent="0">
              <a:buNone/>
            </a:pPr>
            <a:r>
              <a:rPr lang="is-IS" sz="1400" dirty="0">
                <a:latin typeface="Courier"/>
                <a:cs typeface="Courier"/>
              </a:rPr>
              <a:t>	…PCRHANDLE</a:t>
            </a:r>
            <a:r>
              <a:rPr lang="en-US" sz="1400" dirty="0">
                <a:solidFill>
                  <a:srgbClr val="FF0000"/>
                </a:solidFill>
                <a:latin typeface="Courier"/>
                <a:cs typeface="Courier"/>
              </a:rPr>
              <a:t>JJJJJJJJJJJJJJJJ</a:t>
            </a:r>
            <a:r>
              <a:rPr lang="en-US" sz="1400" dirty="0">
                <a:solidFill>
                  <a:srgbClr val="008000"/>
                </a:solidFill>
                <a:latin typeface="Courier"/>
                <a:cs typeface="Courier"/>
              </a:rPr>
              <a:t>NNNNNNNN</a:t>
            </a:r>
          </a:p>
          <a:p>
            <a:endParaRPr lang="en-US" sz="1400" dirty="0">
              <a:solidFill>
                <a:srgbClr val="008000"/>
              </a:solidFill>
              <a:latin typeface="Courier"/>
              <a:cs typeface="Courier"/>
            </a:endParaRPr>
          </a:p>
          <a:p>
            <a:endParaRPr lang="en-US" sz="1400" dirty="0">
              <a:latin typeface="Courier"/>
              <a:cs typeface="Courier"/>
            </a:endParaRPr>
          </a:p>
          <a:p>
            <a:r>
              <a:rPr lang="en-US" sz="1400" dirty="0">
                <a:latin typeface="Courier"/>
                <a:cs typeface="Courier"/>
              </a:rPr>
              <a:t>T x 30 = </a:t>
            </a:r>
            <a:r>
              <a:rPr lang="en-US" sz="1400" dirty="0" err="1">
                <a:latin typeface="Courier"/>
                <a:cs typeface="Courier"/>
              </a:rPr>
              <a:t>polyT</a:t>
            </a:r>
            <a:endParaRPr lang="en-US" sz="1400" dirty="0">
              <a:latin typeface="Courier"/>
              <a:cs typeface="Courier"/>
            </a:endParaRPr>
          </a:p>
          <a:p>
            <a:endParaRPr lang="en-US" sz="1400" dirty="0">
              <a:latin typeface="Courier"/>
              <a:cs typeface="Courier"/>
            </a:endParaRPr>
          </a:p>
          <a:p>
            <a:pPr marL="0" indent="0">
              <a:buNone/>
            </a:pPr>
            <a:r>
              <a:rPr lang="is-IS" sz="1400" dirty="0">
                <a:latin typeface="Courier"/>
                <a:cs typeface="Courier"/>
              </a:rPr>
              <a:t>	…PCRHANDLE</a:t>
            </a:r>
            <a:r>
              <a:rPr lang="en-US" sz="1400" dirty="0">
                <a:solidFill>
                  <a:srgbClr val="FF0000"/>
                </a:solidFill>
                <a:latin typeface="Courier"/>
                <a:cs typeface="Courier"/>
              </a:rPr>
              <a:t>JJJJJJJJJJJJJJJJ</a:t>
            </a:r>
            <a:r>
              <a:rPr lang="en-US" sz="1400" dirty="0">
                <a:solidFill>
                  <a:srgbClr val="008000"/>
                </a:solidFill>
                <a:latin typeface="Courier"/>
                <a:cs typeface="Courier"/>
              </a:rPr>
              <a:t>NNNNNNNN</a:t>
            </a:r>
            <a:r>
              <a:rPr lang="en-US" sz="1400" dirty="0">
                <a:latin typeface="Courier"/>
                <a:cs typeface="Courier"/>
              </a:rPr>
              <a:t>TTTT...TTTTT</a:t>
            </a:r>
          </a:p>
          <a:p>
            <a:pPr marL="0" indent="0">
              <a:buNone/>
            </a:pPr>
            <a:endParaRPr lang="en-US" sz="1400" dirty="0">
              <a:latin typeface="Courier"/>
              <a:cs typeface="Courier"/>
            </a:endParaRPr>
          </a:p>
          <a:p>
            <a:r>
              <a:rPr lang="en-US" sz="1400" dirty="0">
                <a:latin typeface="Courier"/>
                <a:cs typeface="Courier"/>
              </a:rPr>
              <a:t>mRNA hybridization + RT + </a:t>
            </a:r>
            <a:r>
              <a:rPr lang="is-IS" sz="1400" dirty="0">
                <a:latin typeface="Courier"/>
                <a:cs typeface="Courier"/>
              </a:rPr>
              <a:t>…</a:t>
            </a:r>
            <a:endParaRPr lang="en-US" sz="1400" dirty="0">
              <a:latin typeface="Courier"/>
              <a:cs typeface="Courier"/>
            </a:endParaRPr>
          </a:p>
          <a:p>
            <a:endParaRPr lang="en-US" sz="1400" dirty="0">
              <a:latin typeface="Courier"/>
              <a:cs typeface="Courier"/>
            </a:endParaRPr>
          </a:p>
          <a:p>
            <a:pPr marL="0" indent="0">
              <a:buNone/>
            </a:pPr>
            <a:r>
              <a:rPr lang="is-IS" sz="1400" dirty="0">
                <a:latin typeface="Courier"/>
                <a:cs typeface="Courier"/>
              </a:rPr>
              <a:t>	…PCRHANDLE</a:t>
            </a:r>
            <a:r>
              <a:rPr lang="en-US" sz="1400" dirty="0">
                <a:solidFill>
                  <a:srgbClr val="FF0000"/>
                </a:solidFill>
                <a:latin typeface="Courier"/>
                <a:cs typeface="Courier"/>
              </a:rPr>
              <a:t>JJJJJJJJJJJJJJJJ</a:t>
            </a:r>
            <a:r>
              <a:rPr lang="en-US" sz="1400" dirty="0">
                <a:solidFill>
                  <a:srgbClr val="008000"/>
                </a:solidFill>
                <a:latin typeface="Courier"/>
                <a:cs typeface="Courier"/>
              </a:rPr>
              <a:t>NNNNNNNN</a:t>
            </a:r>
            <a:r>
              <a:rPr lang="en-US" sz="1400" dirty="0">
                <a:latin typeface="Courier"/>
                <a:cs typeface="Courier"/>
              </a:rPr>
              <a:t>TTTT...TTTTT...</a:t>
            </a:r>
            <a:r>
              <a:rPr lang="en-US" sz="1400" dirty="0" err="1">
                <a:latin typeface="Courier"/>
                <a:cs typeface="Courier"/>
              </a:rPr>
              <a:t>mRNAmRNAmRNAmRNAmRNA</a:t>
            </a:r>
            <a:endParaRPr lang="en-US" sz="1400" dirty="0">
              <a:latin typeface="Courier"/>
              <a:cs typeface="Courier"/>
            </a:endParaRPr>
          </a:p>
          <a:p>
            <a:pPr marL="0" indent="0">
              <a:buNone/>
            </a:pPr>
            <a:endParaRPr lang="en-US" sz="1400" dirty="0">
              <a:latin typeface="Courier"/>
              <a:cs typeface="Courier"/>
            </a:endParaRPr>
          </a:p>
        </p:txBody>
      </p:sp>
      <p:pic>
        <p:nvPicPr>
          <p:cNvPr id="4" name="Picture 3"/>
          <p:cNvPicPr>
            <a:picLocks noChangeAspect="1"/>
          </p:cNvPicPr>
          <p:nvPr/>
        </p:nvPicPr>
        <p:blipFill>
          <a:blip r:embed="rId3"/>
          <a:stretch>
            <a:fillRect/>
          </a:stretch>
        </p:blipFill>
        <p:spPr>
          <a:xfrm>
            <a:off x="5408440" y="2244549"/>
            <a:ext cx="3278360" cy="2009476"/>
          </a:xfrm>
          <a:prstGeom prst="rect">
            <a:avLst/>
          </a:prstGeom>
        </p:spPr>
      </p:pic>
    </p:spTree>
    <p:extLst>
      <p:ext uri="{BB962C8B-B14F-4D97-AF65-F5344CB8AC3E}">
        <p14:creationId xmlns:p14="http://schemas.microsoft.com/office/powerpoint/2010/main" val="41918677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10" end="1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14" end="1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16" end="1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Analysis pipeline</a:t>
            </a:r>
            <a:br>
              <a:rPr lang="en-US" dirty="0"/>
            </a:br>
            <a:r>
              <a:rPr lang="en-US" dirty="0"/>
              <a:t>(</a:t>
            </a:r>
            <a:r>
              <a:rPr lang="en-US" dirty="0" err="1"/>
              <a:t>dropseqtools</a:t>
            </a:r>
            <a:r>
              <a:rPr lang="en-US" dirty="0"/>
              <a:t>)</a:t>
            </a:r>
          </a:p>
        </p:txBody>
      </p:sp>
      <p:sp>
        <p:nvSpPr>
          <p:cNvPr id="3" name="Content Placeholder 2"/>
          <p:cNvSpPr>
            <a:spLocks noGrp="1"/>
          </p:cNvSpPr>
          <p:nvPr>
            <p:ph idx="1"/>
          </p:nvPr>
        </p:nvSpPr>
        <p:spPr>
          <a:xfrm>
            <a:off x="457200" y="1600200"/>
            <a:ext cx="8229600" cy="4954002"/>
          </a:xfrm>
        </p:spPr>
        <p:txBody>
          <a:bodyPr anchor="ctr">
            <a:noAutofit/>
          </a:bodyPr>
          <a:lstStyle/>
          <a:p>
            <a:r>
              <a:rPr lang="en-US" sz="2000" dirty="0"/>
              <a:t>Goal = read1+read2 -&gt; Counts Matrix</a:t>
            </a:r>
          </a:p>
          <a:p>
            <a:r>
              <a:rPr lang="en-US" sz="2000" dirty="0" err="1"/>
              <a:t>Fastqs</a:t>
            </a:r>
            <a:endParaRPr lang="en-US" sz="2000" dirty="0"/>
          </a:p>
          <a:p>
            <a:r>
              <a:rPr lang="en-US" sz="2000" dirty="0"/>
              <a:t>Unmapped </a:t>
            </a:r>
            <a:r>
              <a:rPr lang="en-US" sz="2000" dirty="0" err="1"/>
              <a:t>queryname</a:t>
            </a:r>
            <a:r>
              <a:rPr lang="en-US" sz="2000" dirty="0"/>
              <a:t> BAM</a:t>
            </a:r>
          </a:p>
          <a:p>
            <a:r>
              <a:rPr lang="en-US" sz="2000" dirty="0"/>
              <a:t>Tag cell barcodes</a:t>
            </a:r>
          </a:p>
          <a:p>
            <a:r>
              <a:rPr lang="en-US" sz="2000" dirty="0"/>
              <a:t>Tag molecular barcodes</a:t>
            </a:r>
          </a:p>
          <a:p>
            <a:r>
              <a:rPr lang="en-US" sz="2000" dirty="0"/>
              <a:t>Trim 5’ primer sequence</a:t>
            </a:r>
          </a:p>
          <a:p>
            <a:r>
              <a:rPr lang="en-US" sz="2000" dirty="0"/>
              <a:t>Trim 3’ </a:t>
            </a:r>
            <a:r>
              <a:rPr lang="en-US" sz="2000" dirty="0" err="1"/>
              <a:t>polyA</a:t>
            </a:r>
            <a:r>
              <a:rPr lang="en-US" sz="2000" dirty="0"/>
              <a:t> sequence</a:t>
            </a:r>
          </a:p>
          <a:p>
            <a:r>
              <a:rPr lang="en-US" sz="2000" dirty="0"/>
              <a:t>STAR alignment</a:t>
            </a:r>
          </a:p>
          <a:p>
            <a:r>
              <a:rPr lang="en-US" sz="2000" dirty="0"/>
              <a:t>Sort STAR alignment in </a:t>
            </a:r>
            <a:r>
              <a:rPr lang="en-US" sz="2000" dirty="0" err="1"/>
              <a:t>queryname</a:t>
            </a:r>
            <a:r>
              <a:rPr lang="en-US" sz="2000" dirty="0"/>
              <a:t> order</a:t>
            </a:r>
          </a:p>
          <a:p>
            <a:r>
              <a:rPr lang="en-US" sz="2000" dirty="0"/>
              <a:t>Merge STAR alignment tagged SAM to recover cell/molecular barcodes</a:t>
            </a:r>
          </a:p>
          <a:p>
            <a:r>
              <a:rPr lang="en-US" sz="2000" dirty="0"/>
              <a:t>Add gene/exon and other annotation tags</a:t>
            </a:r>
          </a:p>
        </p:txBody>
      </p:sp>
      <p:pic>
        <p:nvPicPr>
          <p:cNvPr id="4" name="Picture 3"/>
          <p:cNvPicPr>
            <a:picLocks noChangeAspect="1"/>
          </p:cNvPicPr>
          <p:nvPr/>
        </p:nvPicPr>
        <p:blipFill>
          <a:blip r:embed="rId2"/>
          <a:stretch>
            <a:fillRect/>
          </a:stretch>
        </p:blipFill>
        <p:spPr>
          <a:xfrm>
            <a:off x="6530674" y="1299381"/>
            <a:ext cx="2273701" cy="1393669"/>
          </a:xfrm>
          <a:prstGeom prst="rect">
            <a:avLst/>
          </a:prstGeom>
        </p:spPr>
      </p:pic>
      <p:sp>
        <p:nvSpPr>
          <p:cNvPr id="5" name="Rectangle 4"/>
          <p:cNvSpPr/>
          <p:nvPr/>
        </p:nvSpPr>
        <p:spPr>
          <a:xfrm>
            <a:off x="4060719" y="2961750"/>
            <a:ext cx="4891319" cy="1477328"/>
          </a:xfrm>
          <a:prstGeom prst="rect">
            <a:avLst/>
          </a:prstGeom>
        </p:spPr>
        <p:txBody>
          <a:bodyPr wrap="square">
            <a:spAutoFit/>
          </a:bodyPr>
          <a:lstStyle/>
          <a:p>
            <a:r>
              <a:rPr lang="is-IS" b="1" dirty="0">
                <a:latin typeface="Courier"/>
                <a:cs typeface="Courier"/>
              </a:rPr>
              <a:t>Read1</a:t>
            </a:r>
          </a:p>
          <a:p>
            <a:r>
              <a:rPr lang="is-IS" dirty="0">
                <a:latin typeface="Courier"/>
                <a:cs typeface="Courier"/>
              </a:rPr>
              <a:t>...</a:t>
            </a:r>
            <a:r>
              <a:rPr lang="en-US" dirty="0">
                <a:solidFill>
                  <a:srgbClr val="FF0000"/>
                </a:solidFill>
                <a:latin typeface="Courier"/>
                <a:cs typeface="Courier"/>
              </a:rPr>
              <a:t>JJJJJJJJJJJJJJJJ</a:t>
            </a:r>
            <a:r>
              <a:rPr lang="en-US" dirty="0">
                <a:solidFill>
                  <a:srgbClr val="008000"/>
                </a:solidFill>
                <a:latin typeface="Courier"/>
                <a:cs typeface="Courier"/>
              </a:rPr>
              <a:t>NNNNNNNN</a:t>
            </a:r>
            <a:r>
              <a:rPr lang="en-US" dirty="0">
                <a:latin typeface="Courier"/>
                <a:cs typeface="Courier"/>
              </a:rPr>
              <a:t>TTTTTTT</a:t>
            </a:r>
          </a:p>
          <a:p>
            <a:endParaRPr lang="en-US" b="1" dirty="0">
              <a:latin typeface="Courier"/>
              <a:cs typeface="Courier"/>
            </a:endParaRPr>
          </a:p>
          <a:p>
            <a:r>
              <a:rPr lang="en-US" b="1" dirty="0">
                <a:latin typeface="Courier"/>
                <a:cs typeface="Courier"/>
              </a:rPr>
              <a:t>Read 2</a:t>
            </a:r>
          </a:p>
          <a:p>
            <a:r>
              <a:rPr lang="en-US" dirty="0">
                <a:latin typeface="Courier"/>
                <a:cs typeface="Courier"/>
              </a:rPr>
              <a:t>...</a:t>
            </a:r>
            <a:r>
              <a:rPr lang="en-US" dirty="0" err="1">
                <a:latin typeface="Courier"/>
                <a:cs typeface="Courier"/>
              </a:rPr>
              <a:t>mRNAmRNAmRNAmRNAmRNA</a:t>
            </a:r>
            <a:endParaRPr lang="en-US" dirty="0"/>
          </a:p>
        </p:txBody>
      </p:sp>
    </p:spTree>
    <p:extLst>
      <p:ext uri="{BB962C8B-B14F-4D97-AF65-F5344CB8AC3E}">
        <p14:creationId xmlns:p14="http://schemas.microsoft.com/office/powerpoint/2010/main" val="259057849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4080387"/>
            <a:ext cx="9144000" cy="2777613"/>
          </a:xfrm>
          <a:prstGeom prst="rect">
            <a:avLst/>
          </a:prstGeom>
        </p:spPr>
      </p:pic>
      <p:sp>
        <p:nvSpPr>
          <p:cNvPr id="3" name="Title 2"/>
          <p:cNvSpPr>
            <a:spLocks noGrp="1"/>
          </p:cNvSpPr>
          <p:nvPr>
            <p:ph type="title"/>
          </p:nvPr>
        </p:nvSpPr>
        <p:spPr/>
        <p:txBody>
          <a:bodyPr>
            <a:normAutofit fontScale="90000"/>
          </a:bodyPr>
          <a:lstStyle/>
          <a:p>
            <a:r>
              <a:rPr lang="en-US" dirty="0"/>
              <a:t>3’-end based technologies</a:t>
            </a:r>
            <a:br>
              <a:rPr lang="en-US" dirty="0"/>
            </a:br>
            <a:r>
              <a:rPr lang="en-US" dirty="0"/>
              <a:t>Post-sequencing</a:t>
            </a:r>
          </a:p>
        </p:txBody>
      </p:sp>
      <p:pic>
        <p:nvPicPr>
          <p:cNvPr id="4" name="Picture 3"/>
          <p:cNvPicPr>
            <a:picLocks noChangeAspect="1"/>
          </p:cNvPicPr>
          <p:nvPr/>
        </p:nvPicPr>
        <p:blipFill>
          <a:blip r:embed="rId3"/>
          <a:stretch>
            <a:fillRect/>
          </a:stretch>
        </p:blipFill>
        <p:spPr>
          <a:xfrm>
            <a:off x="2574251" y="1560864"/>
            <a:ext cx="3760183" cy="2304811"/>
          </a:xfrm>
          <a:prstGeom prst="rect">
            <a:avLst/>
          </a:prstGeom>
        </p:spPr>
      </p:pic>
    </p:spTree>
    <p:extLst>
      <p:ext uri="{BB962C8B-B14F-4D97-AF65-F5344CB8AC3E}">
        <p14:creationId xmlns:p14="http://schemas.microsoft.com/office/powerpoint/2010/main" val="381516222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Screen Shot 2018-01-28 at 1.53.56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34149" y="1587500"/>
            <a:ext cx="5809851" cy="5270500"/>
          </a:xfrm>
          <a:prstGeom prst="rect">
            <a:avLst/>
          </a:prstGeom>
        </p:spPr>
      </p:pic>
      <p:pic>
        <p:nvPicPr>
          <p:cNvPr id="5" name="Picture 4" descr="Screen Shot 2018-01-28 at 1.53.38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587500"/>
            <a:ext cx="3632200" cy="1587500"/>
          </a:xfrm>
          <a:prstGeom prst="rect">
            <a:avLst/>
          </a:prstGeom>
        </p:spPr>
      </p:pic>
      <p:sp>
        <p:nvSpPr>
          <p:cNvPr id="2" name="Title 1"/>
          <p:cNvSpPr>
            <a:spLocks noGrp="1"/>
          </p:cNvSpPr>
          <p:nvPr>
            <p:ph type="title"/>
          </p:nvPr>
        </p:nvSpPr>
        <p:spPr/>
        <p:txBody>
          <a:bodyPr/>
          <a:lstStyle/>
          <a:p>
            <a:r>
              <a:rPr lang="en-US" dirty="0"/>
              <a:t>10X -  cell ranger pipeline</a:t>
            </a:r>
          </a:p>
        </p:txBody>
      </p:sp>
    </p:spTree>
    <p:extLst>
      <p:ext uri="{BB962C8B-B14F-4D97-AF65-F5344CB8AC3E}">
        <p14:creationId xmlns:p14="http://schemas.microsoft.com/office/powerpoint/2010/main" val="240021214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52A809-6E47-4C26-BDF9-7F9B3721E7D2}"/>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425025548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sp>
        <p:nvSpPr>
          <p:cNvPr id="4" name="Content Placeholder 3"/>
          <p:cNvSpPr>
            <a:spLocks noGrp="1"/>
          </p:cNvSpPr>
          <p:nvPr>
            <p:ph idx="1"/>
          </p:nvPr>
        </p:nvSpPr>
        <p:spPr/>
        <p:txBody>
          <a:bodyPr anchor="ctr">
            <a:normAutofit/>
          </a:bodyPr>
          <a:lstStyle/>
          <a:p>
            <a:pPr algn="just"/>
            <a:r>
              <a:rPr lang="en-US" sz="2800" dirty="0"/>
              <a:t>Template switching PCR is an alternative strategy that ensures the full transcription of the RNA. This method is based on the intrinsic ability of the </a:t>
            </a:r>
            <a:r>
              <a:rPr lang="en-US" sz="2800" dirty="0" err="1"/>
              <a:t>transcriptases</a:t>
            </a:r>
            <a:r>
              <a:rPr lang="en-US" sz="2800" dirty="0"/>
              <a:t> of the </a:t>
            </a:r>
            <a:r>
              <a:rPr lang="en-US" sz="2800" dirty="0" err="1"/>
              <a:t>Moloney</a:t>
            </a:r>
            <a:r>
              <a:rPr lang="en-US" sz="2800" dirty="0"/>
              <a:t> murine </a:t>
            </a:r>
            <a:r>
              <a:rPr lang="en-US" sz="2800" dirty="0" err="1"/>
              <a:t>leukaemia</a:t>
            </a:r>
            <a:r>
              <a:rPr lang="en-US" sz="2800" dirty="0"/>
              <a:t> virus (MMLV) to add a small number of nucleotides (mostly </a:t>
            </a:r>
            <a:r>
              <a:rPr lang="en-US" sz="2800" dirty="0" err="1"/>
              <a:t>cytosines</a:t>
            </a:r>
            <a:r>
              <a:rPr lang="en-US" sz="2800" dirty="0"/>
              <a:t>) when the RT reaches the end of the mRNA (Zhu et al., 2001).</a:t>
            </a:r>
          </a:p>
        </p:txBody>
      </p:sp>
    </p:spTree>
    <p:extLst>
      <p:ext uri="{BB962C8B-B14F-4D97-AF65-F5344CB8AC3E}">
        <p14:creationId xmlns:p14="http://schemas.microsoft.com/office/powerpoint/2010/main" val="74418985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Library prep for sequencing</a:t>
            </a:r>
          </a:p>
        </p:txBody>
      </p:sp>
      <p:grpSp>
        <p:nvGrpSpPr>
          <p:cNvPr id="60" name="Group 59"/>
          <p:cNvGrpSpPr/>
          <p:nvPr/>
        </p:nvGrpSpPr>
        <p:grpSpPr>
          <a:xfrm>
            <a:off x="415538" y="1612732"/>
            <a:ext cx="1446451" cy="433005"/>
            <a:chOff x="540993" y="1813463"/>
            <a:chExt cx="1446451" cy="433005"/>
          </a:xfrm>
        </p:grpSpPr>
        <p:sp>
          <p:nvSpPr>
            <p:cNvPr id="61" name="Oval 60"/>
            <p:cNvSpPr/>
            <p:nvPr/>
          </p:nvSpPr>
          <p:spPr>
            <a:xfrm>
              <a:off x="540993" y="1813463"/>
              <a:ext cx="445717" cy="433005"/>
            </a:xfrm>
            <a:prstGeom prst="ellipse">
              <a:avLst/>
            </a:prstGeom>
            <a:solidFill>
              <a:srgbClr val="FFCC66"/>
            </a:solidFill>
            <a:ln>
              <a:solidFill>
                <a:srgbClr val="66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Avenir Book"/>
                <a:cs typeface="Avenir Book"/>
              </a:endParaRPr>
            </a:p>
          </p:txBody>
        </p:sp>
        <p:sp>
          <p:nvSpPr>
            <p:cNvPr id="62" name="Rectangle 61"/>
            <p:cNvSpPr/>
            <p:nvPr/>
          </p:nvSpPr>
          <p:spPr>
            <a:xfrm>
              <a:off x="986398" y="1975961"/>
              <a:ext cx="326588" cy="1080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Avenir Book"/>
                <a:cs typeface="Avenir Book"/>
              </a:endParaRPr>
            </a:p>
          </p:txBody>
        </p:sp>
        <p:sp>
          <p:nvSpPr>
            <p:cNvPr id="63" name="Rectangle 62"/>
            <p:cNvSpPr/>
            <p:nvPr/>
          </p:nvSpPr>
          <p:spPr>
            <a:xfrm>
              <a:off x="1315265" y="1975961"/>
              <a:ext cx="189995" cy="10801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Avenir Book"/>
                <a:cs typeface="Avenir Book"/>
              </a:endParaRPr>
            </a:p>
          </p:txBody>
        </p:sp>
        <p:sp>
          <p:nvSpPr>
            <p:cNvPr id="64" name="Rectangle 63"/>
            <p:cNvSpPr/>
            <p:nvPr/>
          </p:nvSpPr>
          <p:spPr>
            <a:xfrm>
              <a:off x="1505260" y="1975961"/>
              <a:ext cx="89798" cy="108012"/>
            </a:xfrm>
            <a:prstGeom prst="rect">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Avenir Book"/>
                <a:cs typeface="Avenir Book"/>
              </a:endParaRPr>
            </a:p>
          </p:txBody>
        </p:sp>
        <p:sp>
          <p:nvSpPr>
            <p:cNvPr id="65" name="TextBox 64"/>
            <p:cNvSpPr txBox="1"/>
            <p:nvPr/>
          </p:nvSpPr>
          <p:spPr>
            <a:xfrm>
              <a:off x="1533474" y="1891467"/>
              <a:ext cx="453970" cy="276999"/>
            </a:xfrm>
            <a:prstGeom prst="rect">
              <a:avLst/>
            </a:prstGeom>
            <a:noFill/>
          </p:spPr>
          <p:txBody>
            <a:bodyPr wrap="none" rtlCol="0">
              <a:spAutoFit/>
            </a:bodyPr>
            <a:lstStyle/>
            <a:p>
              <a:r>
                <a:rPr lang="en-GB" sz="1200" dirty="0">
                  <a:latin typeface="Avenir Book"/>
                  <a:cs typeface="Avenir Book"/>
                </a:rPr>
                <a:t>TTT</a:t>
              </a:r>
            </a:p>
          </p:txBody>
        </p:sp>
      </p:grpSp>
      <p:grpSp>
        <p:nvGrpSpPr>
          <p:cNvPr id="67" name="Group 66"/>
          <p:cNvGrpSpPr/>
          <p:nvPr/>
        </p:nvGrpSpPr>
        <p:grpSpPr>
          <a:xfrm>
            <a:off x="1181848" y="1954519"/>
            <a:ext cx="4402336" cy="405375"/>
            <a:chOff x="1249784" y="2203200"/>
            <a:chExt cx="4402336" cy="405375"/>
          </a:xfrm>
        </p:grpSpPr>
        <p:cxnSp>
          <p:nvCxnSpPr>
            <p:cNvPr id="68" name="Straight Connector 67"/>
            <p:cNvCxnSpPr/>
            <p:nvPr/>
          </p:nvCxnSpPr>
          <p:spPr>
            <a:xfrm>
              <a:off x="1595058" y="2246468"/>
              <a:ext cx="405706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69" name="Freeform 68"/>
            <p:cNvSpPr/>
            <p:nvPr/>
          </p:nvSpPr>
          <p:spPr>
            <a:xfrm rot="817687">
              <a:off x="1249784" y="2203200"/>
              <a:ext cx="320956" cy="405375"/>
            </a:xfrm>
            <a:custGeom>
              <a:avLst/>
              <a:gdLst>
                <a:gd name="connsiteX0" fmla="*/ 482600 w 482600"/>
                <a:gd name="connsiteY0" fmla="*/ 0 h 558800"/>
                <a:gd name="connsiteX1" fmla="*/ 320040 w 482600"/>
                <a:gd name="connsiteY1" fmla="*/ 86360 h 558800"/>
                <a:gd name="connsiteX2" fmla="*/ 335280 w 482600"/>
                <a:gd name="connsiteY2" fmla="*/ 314960 h 558800"/>
                <a:gd name="connsiteX3" fmla="*/ 116840 w 482600"/>
                <a:gd name="connsiteY3" fmla="*/ 375920 h 558800"/>
                <a:gd name="connsiteX4" fmla="*/ 0 w 482600"/>
                <a:gd name="connsiteY4" fmla="*/ 558800 h 5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2600" h="558800">
                  <a:moveTo>
                    <a:pt x="482600" y="0"/>
                  </a:moveTo>
                  <a:cubicBezTo>
                    <a:pt x="413596" y="16933"/>
                    <a:pt x="344593" y="33867"/>
                    <a:pt x="320040" y="86360"/>
                  </a:cubicBezTo>
                  <a:cubicBezTo>
                    <a:pt x="295487" y="138853"/>
                    <a:pt x="369147" y="266700"/>
                    <a:pt x="335280" y="314960"/>
                  </a:cubicBezTo>
                  <a:cubicBezTo>
                    <a:pt x="301413" y="363220"/>
                    <a:pt x="172720" y="335280"/>
                    <a:pt x="116840" y="375920"/>
                  </a:cubicBezTo>
                  <a:cubicBezTo>
                    <a:pt x="60960" y="416560"/>
                    <a:pt x="21167" y="534247"/>
                    <a:pt x="0" y="558800"/>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Avenir Book"/>
                <a:cs typeface="Avenir Book"/>
              </a:endParaRPr>
            </a:p>
          </p:txBody>
        </p:sp>
      </p:grpSp>
      <p:sp>
        <p:nvSpPr>
          <p:cNvPr id="70" name="Rectangle 69"/>
          <p:cNvSpPr/>
          <p:nvPr/>
        </p:nvSpPr>
        <p:spPr>
          <a:xfrm>
            <a:off x="2267751" y="1936389"/>
            <a:ext cx="2736955" cy="138502"/>
          </a:xfrm>
          <a:prstGeom prst="rect">
            <a:avLst/>
          </a:prstGeom>
          <a:solidFill>
            <a:schemeClr val="tx1">
              <a:lumMod val="50000"/>
              <a:lumOff val="5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Avenir Book"/>
              <a:cs typeface="Avenir Book"/>
            </a:endParaRPr>
          </a:p>
        </p:txBody>
      </p:sp>
      <p:sp>
        <p:nvSpPr>
          <p:cNvPr id="71" name="TextBox 70"/>
          <p:cNvSpPr txBox="1"/>
          <p:nvPr/>
        </p:nvSpPr>
        <p:spPr>
          <a:xfrm>
            <a:off x="5338764" y="2025605"/>
            <a:ext cx="601084" cy="276999"/>
          </a:xfrm>
          <a:prstGeom prst="rect">
            <a:avLst/>
          </a:prstGeom>
          <a:noFill/>
        </p:spPr>
        <p:txBody>
          <a:bodyPr wrap="none" rtlCol="0">
            <a:spAutoFit/>
          </a:bodyPr>
          <a:lstStyle/>
          <a:p>
            <a:r>
              <a:rPr lang="en-GB" sz="1200" dirty="0">
                <a:latin typeface="Avenir Book"/>
                <a:cs typeface="Avenir Book"/>
              </a:rPr>
              <a:t>5’ cap</a:t>
            </a:r>
          </a:p>
        </p:txBody>
      </p:sp>
      <p:sp>
        <p:nvSpPr>
          <p:cNvPr id="72" name="TextBox 71"/>
          <p:cNvSpPr txBox="1"/>
          <p:nvPr/>
        </p:nvSpPr>
        <p:spPr>
          <a:xfrm>
            <a:off x="1154230" y="2274786"/>
            <a:ext cx="312906" cy="276999"/>
          </a:xfrm>
          <a:prstGeom prst="rect">
            <a:avLst/>
          </a:prstGeom>
          <a:noFill/>
        </p:spPr>
        <p:txBody>
          <a:bodyPr wrap="none" rtlCol="0">
            <a:spAutoFit/>
          </a:bodyPr>
          <a:lstStyle/>
          <a:p>
            <a:r>
              <a:rPr lang="en-GB" sz="1200" dirty="0">
                <a:latin typeface="Avenir Book"/>
                <a:cs typeface="Avenir Book"/>
              </a:rPr>
              <a:t>3’</a:t>
            </a:r>
          </a:p>
        </p:txBody>
      </p:sp>
      <p:sp>
        <p:nvSpPr>
          <p:cNvPr id="75" name="TextBox 74"/>
          <p:cNvSpPr txBox="1"/>
          <p:nvPr/>
        </p:nvSpPr>
        <p:spPr>
          <a:xfrm>
            <a:off x="1659591" y="1526814"/>
            <a:ext cx="312906" cy="276999"/>
          </a:xfrm>
          <a:prstGeom prst="rect">
            <a:avLst/>
          </a:prstGeom>
          <a:noFill/>
        </p:spPr>
        <p:txBody>
          <a:bodyPr wrap="none" rtlCol="0">
            <a:spAutoFit/>
          </a:bodyPr>
          <a:lstStyle/>
          <a:p>
            <a:r>
              <a:rPr lang="en-GB" sz="1200" dirty="0">
                <a:latin typeface="Avenir Book"/>
                <a:cs typeface="Avenir Book"/>
              </a:rPr>
              <a:t>3’</a:t>
            </a:r>
          </a:p>
        </p:txBody>
      </p:sp>
      <p:grpSp>
        <p:nvGrpSpPr>
          <p:cNvPr id="76" name="Group 75"/>
          <p:cNvGrpSpPr/>
          <p:nvPr/>
        </p:nvGrpSpPr>
        <p:grpSpPr>
          <a:xfrm>
            <a:off x="382637" y="2924691"/>
            <a:ext cx="1446451" cy="433005"/>
            <a:chOff x="540993" y="1813463"/>
            <a:chExt cx="1446451" cy="433005"/>
          </a:xfrm>
        </p:grpSpPr>
        <p:sp>
          <p:nvSpPr>
            <p:cNvPr id="77" name="Oval 76"/>
            <p:cNvSpPr/>
            <p:nvPr/>
          </p:nvSpPr>
          <p:spPr>
            <a:xfrm>
              <a:off x="540993" y="1813463"/>
              <a:ext cx="445717" cy="433005"/>
            </a:xfrm>
            <a:prstGeom prst="ellipse">
              <a:avLst/>
            </a:prstGeom>
            <a:solidFill>
              <a:srgbClr val="FFCC66"/>
            </a:solidFill>
            <a:ln>
              <a:solidFill>
                <a:srgbClr val="66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Avenir Book"/>
                <a:cs typeface="Avenir Book"/>
              </a:endParaRPr>
            </a:p>
          </p:txBody>
        </p:sp>
        <p:sp>
          <p:nvSpPr>
            <p:cNvPr id="78" name="Rectangle 77"/>
            <p:cNvSpPr/>
            <p:nvPr/>
          </p:nvSpPr>
          <p:spPr>
            <a:xfrm>
              <a:off x="986398" y="1975961"/>
              <a:ext cx="326588" cy="1080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Avenir Book"/>
                <a:cs typeface="Avenir Book"/>
              </a:endParaRPr>
            </a:p>
          </p:txBody>
        </p:sp>
        <p:sp>
          <p:nvSpPr>
            <p:cNvPr id="79" name="Rectangle 78"/>
            <p:cNvSpPr/>
            <p:nvPr/>
          </p:nvSpPr>
          <p:spPr>
            <a:xfrm>
              <a:off x="1315265" y="1975961"/>
              <a:ext cx="189995" cy="10801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Avenir Book"/>
                <a:cs typeface="Avenir Book"/>
              </a:endParaRPr>
            </a:p>
          </p:txBody>
        </p:sp>
        <p:sp>
          <p:nvSpPr>
            <p:cNvPr id="80" name="Rectangle 79"/>
            <p:cNvSpPr/>
            <p:nvPr/>
          </p:nvSpPr>
          <p:spPr>
            <a:xfrm>
              <a:off x="1505260" y="1975961"/>
              <a:ext cx="89798" cy="108012"/>
            </a:xfrm>
            <a:prstGeom prst="rect">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Avenir Book"/>
                <a:cs typeface="Avenir Book"/>
              </a:endParaRPr>
            </a:p>
          </p:txBody>
        </p:sp>
        <p:sp>
          <p:nvSpPr>
            <p:cNvPr id="81" name="TextBox 80"/>
            <p:cNvSpPr txBox="1"/>
            <p:nvPr/>
          </p:nvSpPr>
          <p:spPr>
            <a:xfrm>
              <a:off x="1533474" y="1891467"/>
              <a:ext cx="453970" cy="276999"/>
            </a:xfrm>
            <a:prstGeom prst="rect">
              <a:avLst/>
            </a:prstGeom>
            <a:noFill/>
          </p:spPr>
          <p:txBody>
            <a:bodyPr wrap="none" rtlCol="0">
              <a:spAutoFit/>
            </a:bodyPr>
            <a:lstStyle/>
            <a:p>
              <a:r>
                <a:rPr lang="en-GB" sz="1200" dirty="0">
                  <a:latin typeface="Avenir Book"/>
                  <a:cs typeface="Avenir Book"/>
                </a:rPr>
                <a:t>TTT</a:t>
              </a:r>
            </a:p>
          </p:txBody>
        </p:sp>
      </p:grpSp>
      <p:cxnSp>
        <p:nvCxnSpPr>
          <p:cNvPr id="89" name="Straight Connector 88"/>
          <p:cNvCxnSpPr/>
          <p:nvPr/>
        </p:nvCxnSpPr>
        <p:spPr>
          <a:xfrm>
            <a:off x="1764341" y="3141179"/>
            <a:ext cx="379196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90" name="TextBox 89"/>
          <p:cNvSpPr txBox="1"/>
          <p:nvPr/>
        </p:nvSpPr>
        <p:spPr>
          <a:xfrm>
            <a:off x="5491546" y="3017714"/>
            <a:ext cx="509676" cy="276999"/>
          </a:xfrm>
          <a:prstGeom prst="rect">
            <a:avLst/>
          </a:prstGeom>
          <a:noFill/>
        </p:spPr>
        <p:txBody>
          <a:bodyPr wrap="none" rtlCol="0">
            <a:spAutoFit/>
          </a:bodyPr>
          <a:lstStyle/>
          <a:p>
            <a:r>
              <a:rPr lang="en-GB" sz="1200" dirty="0">
                <a:latin typeface="Avenir Book"/>
                <a:cs typeface="Avenir Book"/>
              </a:rPr>
              <a:t>CCC</a:t>
            </a:r>
          </a:p>
        </p:txBody>
      </p:sp>
      <p:sp>
        <p:nvSpPr>
          <p:cNvPr id="92" name="Freeform 91"/>
          <p:cNvSpPr/>
          <p:nvPr/>
        </p:nvSpPr>
        <p:spPr>
          <a:xfrm rot="10800000">
            <a:off x="5631811" y="3337535"/>
            <a:ext cx="596379" cy="53930"/>
          </a:xfrm>
          <a:custGeom>
            <a:avLst/>
            <a:gdLst>
              <a:gd name="connsiteX0" fmla="*/ 0 w 330200"/>
              <a:gd name="connsiteY0" fmla="*/ 55034 h 55034"/>
              <a:gd name="connsiteX1" fmla="*/ 330200 w 330200"/>
              <a:gd name="connsiteY1" fmla="*/ 55034 h 55034"/>
              <a:gd name="connsiteX2" fmla="*/ 258234 w 330200"/>
              <a:gd name="connsiteY2" fmla="*/ 0 h 55034"/>
            </a:gdLst>
            <a:ahLst/>
            <a:cxnLst>
              <a:cxn ang="0">
                <a:pos x="connsiteX0" y="connsiteY0"/>
              </a:cxn>
              <a:cxn ang="0">
                <a:pos x="connsiteX1" y="connsiteY1"/>
              </a:cxn>
              <a:cxn ang="0">
                <a:pos x="connsiteX2" y="connsiteY2"/>
              </a:cxn>
            </a:cxnLst>
            <a:rect l="l" t="t" r="r" b="b"/>
            <a:pathLst>
              <a:path w="330200" h="55034">
                <a:moveTo>
                  <a:pt x="0" y="55034"/>
                </a:moveTo>
                <a:lnTo>
                  <a:pt x="330200" y="55034"/>
                </a:lnTo>
                <a:lnTo>
                  <a:pt x="258234" y="0"/>
                </a:ln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Avenir Book"/>
              <a:cs typeface="Avenir Book"/>
            </a:endParaRPr>
          </a:p>
        </p:txBody>
      </p:sp>
      <p:cxnSp>
        <p:nvCxnSpPr>
          <p:cNvPr id="94" name="Straight Connector 93"/>
          <p:cNvCxnSpPr/>
          <p:nvPr/>
        </p:nvCxnSpPr>
        <p:spPr>
          <a:xfrm>
            <a:off x="828037" y="3337536"/>
            <a:ext cx="472827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98" name="TextBox 97"/>
          <p:cNvSpPr txBox="1"/>
          <p:nvPr/>
        </p:nvSpPr>
        <p:spPr>
          <a:xfrm>
            <a:off x="6767373" y="3048861"/>
            <a:ext cx="2364763" cy="276999"/>
          </a:xfrm>
          <a:prstGeom prst="rect">
            <a:avLst/>
          </a:prstGeom>
          <a:noFill/>
        </p:spPr>
        <p:txBody>
          <a:bodyPr wrap="square" rtlCol="0">
            <a:spAutoFit/>
          </a:bodyPr>
          <a:lstStyle/>
          <a:p>
            <a:pPr algn="ctr"/>
            <a:r>
              <a:rPr lang="en-GB" sz="1200" dirty="0">
                <a:latin typeface="Avenir Book"/>
                <a:cs typeface="Avenir Book"/>
              </a:rPr>
              <a:t>RT</a:t>
            </a:r>
          </a:p>
        </p:txBody>
      </p:sp>
      <p:sp>
        <p:nvSpPr>
          <p:cNvPr id="101" name="Rectangle 100"/>
          <p:cNvSpPr/>
          <p:nvPr/>
        </p:nvSpPr>
        <p:spPr>
          <a:xfrm>
            <a:off x="819416" y="4258256"/>
            <a:ext cx="326588" cy="1080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Avenir Book"/>
              <a:cs typeface="Avenir Book"/>
            </a:endParaRPr>
          </a:p>
        </p:txBody>
      </p:sp>
      <p:sp>
        <p:nvSpPr>
          <p:cNvPr id="102" name="Rectangle 101"/>
          <p:cNvSpPr/>
          <p:nvPr/>
        </p:nvSpPr>
        <p:spPr>
          <a:xfrm>
            <a:off x="1148290" y="4258256"/>
            <a:ext cx="189995" cy="10801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Avenir Book"/>
              <a:cs typeface="Avenir Book"/>
            </a:endParaRPr>
          </a:p>
        </p:txBody>
      </p:sp>
      <p:sp>
        <p:nvSpPr>
          <p:cNvPr id="103" name="Rectangle 102"/>
          <p:cNvSpPr/>
          <p:nvPr/>
        </p:nvSpPr>
        <p:spPr>
          <a:xfrm>
            <a:off x="1338278" y="4258256"/>
            <a:ext cx="89798" cy="108012"/>
          </a:xfrm>
          <a:prstGeom prst="rect">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Avenir Book"/>
              <a:cs typeface="Avenir Book"/>
            </a:endParaRPr>
          </a:p>
        </p:txBody>
      </p:sp>
      <p:sp>
        <p:nvSpPr>
          <p:cNvPr id="104" name="TextBox 103"/>
          <p:cNvSpPr txBox="1"/>
          <p:nvPr/>
        </p:nvSpPr>
        <p:spPr>
          <a:xfrm>
            <a:off x="1366492" y="4173776"/>
            <a:ext cx="453970" cy="276999"/>
          </a:xfrm>
          <a:prstGeom prst="rect">
            <a:avLst/>
          </a:prstGeom>
          <a:noFill/>
        </p:spPr>
        <p:txBody>
          <a:bodyPr wrap="none" rtlCol="0">
            <a:spAutoFit/>
          </a:bodyPr>
          <a:lstStyle/>
          <a:p>
            <a:r>
              <a:rPr lang="en-GB" sz="1200" dirty="0">
                <a:latin typeface="Avenir Book"/>
                <a:cs typeface="Avenir Book"/>
              </a:rPr>
              <a:t>TTT</a:t>
            </a:r>
          </a:p>
        </p:txBody>
      </p:sp>
      <p:sp>
        <p:nvSpPr>
          <p:cNvPr id="105" name="Freeform 104"/>
          <p:cNvSpPr/>
          <p:nvPr/>
        </p:nvSpPr>
        <p:spPr>
          <a:xfrm>
            <a:off x="815151" y="4086567"/>
            <a:ext cx="330200" cy="55034"/>
          </a:xfrm>
          <a:custGeom>
            <a:avLst/>
            <a:gdLst>
              <a:gd name="connsiteX0" fmla="*/ 0 w 330200"/>
              <a:gd name="connsiteY0" fmla="*/ 55034 h 55034"/>
              <a:gd name="connsiteX1" fmla="*/ 330200 w 330200"/>
              <a:gd name="connsiteY1" fmla="*/ 55034 h 55034"/>
              <a:gd name="connsiteX2" fmla="*/ 258234 w 330200"/>
              <a:gd name="connsiteY2" fmla="*/ 0 h 55034"/>
            </a:gdLst>
            <a:ahLst/>
            <a:cxnLst>
              <a:cxn ang="0">
                <a:pos x="connsiteX0" y="connsiteY0"/>
              </a:cxn>
              <a:cxn ang="0">
                <a:pos x="connsiteX1" y="connsiteY1"/>
              </a:cxn>
              <a:cxn ang="0">
                <a:pos x="connsiteX2" y="connsiteY2"/>
              </a:cxn>
            </a:cxnLst>
            <a:rect l="l" t="t" r="r" b="b"/>
            <a:pathLst>
              <a:path w="330200" h="55034">
                <a:moveTo>
                  <a:pt x="0" y="55034"/>
                </a:moveTo>
                <a:lnTo>
                  <a:pt x="330200" y="55034"/>
                </a:lnTo>
                <a:lnTo>
                  <a:pt x="258234" y="0"/>
                </a:ln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Avenir Book"/>
              <a:cs typeface="Avenir Book"/>
            </a:endParaRPr>
          </a:p>
        </p:txBody>
      </p:sp>
      <p:cxnSp>
        <p:nvCxnSpPr>
          <p:cNvPr id="106" name="Straight Connector 105"/>
          <p:cNvCxnSpPr/>
          <p:nvPr/>
        </p:nvCxnSpPr>
        <p:spPr>
          <a:xfrm>
            <a:off x="1755721" y="4312260"/>
            <a:ext cx="449593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a:xfrm>
            <a:off x="819417" y="4508617"/>
            <a:ext cx="543223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15" name="Freeform 114"/>
          <p:cNvSpPr/>
          <p:nvPr/>
        </p:nvSpPr>
        <p:spPr>
          <a:xfrm rot="10800000">
            <a:off x="5946514" y="4706615"/>
            <a:ext cx="330200" cy="55034"/>
          </a:xfrm>
          <a:custGeom>
            <a:avLst/>
            <a:gdLst>
              <a:gd name="connsiteX0" fmla="*/ 0 w 330200"/>
              <a:gd name="connsiteY0" fmla="*/ 55034 h 55034"/>
              <a:gd name="connsiteX1" fmla="*/ 330200 w 330200"/>
              <a:gd name="connsiteY1" fmla="*/ 55034 h 55034"/>
              <a:gd name="connsiteX2" fmla="*/ 258234 w 330200"/>
              <a:gd name="connsiteY2" fmla="*/ 0 h 55034"/>
            </a:gdLst>
            <a:ahLst/>
            <a:cxnLst>
              <a:cxn ang="0">
                <a:pos x="connsiteX0" y="connsiteY0"/>
              </a:cxn>
              <a:cxn ang="0">
                <a:pos x="connsiteX1" y="connsiteY1"/>
              </a:cxn>
              <a:cxn ang="0">
                <a:pos x="connsiteX2" y="connsiteY2"/>
              </a:cxn>
            </a:cxnLst>
            <a:rect l="l" t="t" r="r" b="b"/>
            <a:pathLst>
              <a:path w="330200" h="55034">
                <a:moveTo>
                  <a:pt x="0" y="55034"/>
                </a:moveTo>
                <a:lnTo>
                  <a:pt x="330200" y="55034"/>
                </a:lnTo>
                <a:lnTo>
                  <a:pt x="258234" y="0"/>
                </a:ln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Avenir Book"/>
              <a:cs typeface="Avenir Book"/>
            </a:endParaRPr>
          </a:p>
        </p:txBody>
      </p:sp>
      <p:sp>
        <p:nvSpPr>
          <p:cNvPr id="118" name="TextBox 117"/>
          <p:cNvSpPr txBox="1"/>
          <p:nvPr/>
        </p:nvSpPr>
        <p:spPr>
          <a:xfrm>
            <a:off x="6774696" y="4277541"/>
            <a:ext cx="2369304" cy="276999"/>
          </a:xfrm>
          <a:prstGeom prst="rect">
            <a:avLst/>
          </a:prstGeom>
          <a:noFill/>
        </p:spPr>
        <p:txBody>
          <a:bodyPr wrap="square" rtlCol="0">
            <a:spAutoFit/>
          </a:bodyPr>
          <a:lstStyle/>
          <a:p>
            <a:pPr algn="ctr"/>
            <a:r>
              <a:rPr lang="en-GB" sz="1200" dirty="0">
                <a:latin typeface="Avenir Book"/>
                <a:cs typeface="Avenir Book"/>
              </a:rPr>
              <a:t>PCR-amplify template</a:t>
            </a:r>
          </a:p>
        </p:txBody>
      </p:sp>
      <p:sp>
        <p:nvSpPr>
          <p:cNvPr id="121" name="Rectangle 120"/>
          <p:cNvSpPr/>
          <p:nvPr/>
        </p:nvSpPr>
        <p:spPr>
          <a:xfrm>
            <a:off x="827383" y="5535236"/>
            <a:ext cx="326588" cy="1080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Avenir Book"/>
              <a:cs typeface="Avenir Book"/>
            </a:endParaRPr>
          </a:p>
        </p:txBody>
      </p:sp>
      <p:sp>
        <p:nvSpPr>
          <p:cNvPr id="122" name="Rectangle 121"/>
          <p:cNvSpPr/>
          <p:nvPr/>
        </p:nvSpPr>
        <p:spPr>
          <a:xfrm>
            <a:off x="1156257" y="5535236"/>
            <a:ext cx="189995" cy="10801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Avenir Book"/>
              <a:cs typeface="Avenir Book"/>
            </a:endParaRPr>
          </a:p>
        </p:txBody>
      </p:sp>
      <p:sp>
        <p:nvSpPr>
          <p:cNvPr id="123" name="Rectangle 122"/>
          <p:cNvSpPr/>
          <p:nvPr/>
        </p:nvSpPr>
        <p:spPr>
          <a:xfrm>
            <a:off x="1346245" y="5535236"/>
            <a:ext cx="89798" cy="108012"/>
          </a:xfrm>
          <a:prstGeom prst="rect">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Avenir Book"/>
              <a:cs typeface="Avenir Book"/>
            </a:endParaRPr>
          </a:p>
        </p:txBody>
      </p:sp>
      <p:sp>
        <p:nvSpPr>
          <p:cNvPr id="124" name="TextBox 123"/>
          <p:cNvSpPr txBox="1"/>
          <p:nvPr/>
        </p:nvSpPr>
        <p:spPr>
          <a:xfrm>
            <a:off x="1374459" y="5450756"/>
            <a:ext cx="453970" cy="276999"/>
          </a:xfrm>
          <a:prstGeom prst="rect">
            <a:avLst/>
          </a:prstGeom>
          <a:noFill/>
        </p:spPr>
        <p:txBody>
          <a:bodyPr wrap="none" rtlCol="0">
            <a:spAutoFit/>
          </a:bodyPr>
          <a:lstStyle/>
          <a:p>
            <a:r>
              <a:rPr lang="en-GB" sz="1200" dirty="0">
                <a:latin typeface="Avenir Book"/>
                <a:cs typeface="Avenir Book"/>
              </a:rPr>
              <a:t>TTT</a:t>
            </a:r>
          </a:p>
        </p:txBody>
      </p:sp>
      <p:cxnSp>
        <p:nvCxnSpPr>
          <p:cNvPr id="126" name="Straight Connector 125"/>
          <p:cNvCxnSpPr/>
          <p:nvPr/>
        </p:nvCxnSpPr>
        <p:spPr>
          <a:xfrm>
            <a:off x="1763688" y="5589240"/>
            <a:ext cx="150956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p:nvCxnSpPr>
        <p:spPr>
          <a:xfrm>
            <a:off x="827384" y="5785597"/>
            <a:ext cx="244587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40" name="Group 139"/>
          <p:cNvGrpSpPr/>
          <p:nvPr/>
        </p:nvGrpSpPr>
        <p:grpSpPr>
          <a:xfrm>
            <a:off x="3290350" y="4808155"/>
            <a:ext cx="599649" cy="549206"/>
            <a:chOff x="3309977" y="4935599"/>
            <a:chExt cx="599649" cy="549206"/>
          </a:xfrm>
        </p:grpSpPr>
        <p:sp>
          <p:nvSpPr>
            <p:cNvPr id="129" name="Oval 128"/>
            <p:cNvSpPr/>
            <p:nvPr/>
          </p:nvSpPr>
          <p:spPr>
            <a:xfrm>
              <a:off x="3309977" y="4935599"/>
              <a:ext cx="565329" cy="549206"/>
            </a:xfrm>
            <a:prstGeom prst="ellipse">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Avenir Book"/>
                <a:cs typeface="Avenir Book"/>
              </a:endParaRPr>
            </a:p>
          </p:txBody>
        </p:sp>
        <p:cxnSp>
          <p:nvCxnSpPr>
            <p:cNvPr id="131" name="Straight Connector 130"/>
            <p:cNvCxnSpPr/>
            <p:nvPr/>
          </p:nvCxnSpPr>
          <p:spPr>
            <a:xfrm flipV="1">
              <a:off x="3345705" y="5162738"/>
              <a:ext cx="432048" cy="288032"/>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V="1">
              <a:off x="3309977" y="5290034"/>
              <a:ext cx="144016" cy="9601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9" name="Group 138"/>
            <p:cNvGrpSpPr/>
            <p:nvPr/>
          </p:nvGrpSpPr>
          <p:grpSpPr>
            <a:xfrm flipH="1">
              <a:off x="3497508" y="5131398"/>
              <a:ext cx="412118" cy="352815"/>
              <a:chOff x="4672843" y="5106513"/>
              <a:chExt cx="432048" cy="352815"/>
            </a:xfrm>
          </p:grpSpPr>
          <p:cxnSp>
            <p:nvCxnSpPr>
              <p:cNvPr id="137" name="Straight Connector 136"/>
              <p:cNvCxnSpPr/>
              <p:nvPr/>
            </p:nvCxnSpPr>
            <p:spPr>
              <a:xfrm flipV="1">
                <a:off x="4672843" y="5106513"/>
                <a:ext cx="432048" cy="288032"/>
              </a:xfrm>
              <a:prstGeom prst="line">
                <a:avLst/>
              </a:prstGeom>
              <a:ln w="28575">
                <a:solidFill>
                  <a:srgbClr val="008000"/>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p:nvCxnSpPr>
            <p:spPr>
              <a:xfrm flipV="1">
                <a:off x="4711359" y="5363317"/>
                <a:ext cx="144016" cy="9601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141" name="TextBox 140"/>
          <p:cNvSpPr txBox="1"/>
          <p:nvPr/>
        </p:nvSpPr>
        <p:spPr>
          <a:xfrm>
            <a:off x="3937085" y="4978501"/>
            <a:ext cx="2185214" cy="276999"/>
          </a:xfrm>
          <a:prstGeom prst="rect">
            <a:avLst/>
          </a:prstGeom>
          <a:noFill/>
        </p:spPr>
        <p:txBody>
          <a:bodyPr wrap="none" rtlCol="0">
            <a:spAutoFit/>
          </a:bodyPr>
          <a:lstStyle/>
          <a:p>
            <a:r>
              <a:rPr lang="en-GB" sz="1200" dirty="0" err="1">
                <a:latin typeface="Avenir Book"/>
                <a:cs typeface="Avenir Book"/>
              </a:rPr>
              <a:t>Transposome</a:t>
            </a:r>
            <a:r>
              <a:rPr lang="en-GB" sz="1200" dirty="0">
                <a:latin typeface="Avenir Book"/>
                <a:cs typeface="Avenir Book"/>
              </a:rPr>
              <a:t>, adaptor </a:t>
            </a:r>
            <a:r>
              <a:rPr lang="en-GB" sz="1200" dirty="0" err="1">
                <a:latin typeface="Avenir Book"/>
                <a:cs typeface="Avenir Book"/>
              </a:rPr>
              <a:t>oligos</a:t>
            </a:r>
            <a:endParaRPr lang="en-GB" sz="1200" dirty="0">
              <a:latin typeface="Avenir Book"/>
              <a:cs typeface="Avenir Book"/>
            </a:endParaRPr>
          </a:p>
        </p:txBody>
      </p:sp>
      <p:cxnSp>
        <p:nvCxnSpPr>
          <p:cNvPr id="144" name="Straight Connector 143"/>
          <p:cNvCxnSpPr/>
          <p:nvPr/>
        </p:nvCxnSpPr>
        <p:spPr>
          <a:xfrm>
            <a:off x="3273255" y="5589241"/>
            <a:ext cx="23240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p:cNvCxnSpPr/>
          <p:nvPr/>
        </p:nvCxnSpPr>
        <p:spPr>
          <a:xfrm>
            <a:off x="3286034" y="5785597"/>
            <a:ext cx="700556" cy="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149" name="TextBox 148"/>
          <p:cNvSpPr txBox="1"/>
          <p:nvPr/>
        </p:nvSpPr>
        <p:spPr>
          <a:xfrm>
            <a:off x="7173046" y="5127590"/>
            <a:ext cx="1278641" cy="461665"/>
          </a:xfrm>
          <a:prstGeom prst="rect">
            <a:avLst/>
          </a:prstGeom>
          <a:noFill/>
        </p:spPr>
        <p:txBody>
          <a:bodyPr wrap="none" rtlCol="0">
            <a:spAutoFit/>
          </a:bodyPr>
          <a:lstStyle/>
          <a:p>
            <a:pPr algn="ctr"/>
            <a:r>
              <a:rPr lang="en-GB" sz="1200" dirty="0" err="1">
                <a:latin typeface="Avenir Book"/>
                <a:cs typeface="Avenir Book"/>
              </a:rPr>
              <a:t>Tagment</a:t>
            </a:r>
            <a:r>
              <a:rPr lang="en-GB" sz="1200" dirty="0">
                <a:latin typeface="Avenir Book"/>
                <a:cs typeface="Avenir Book"/>
              </a:rPr>
              <a:t> library,</a:t>
            </a:r>
          </a:p>
          <a:p>
            <a:pPr algn="ctr"/>
            <a:r>
              <a:rPr lang="en-GB" sz="1200" dirty="0">
                <a:latin typeface="Avenir Book"/>
                <a:cs typeface="Avenir Book"/>
              </a:rPr>
              <a:t>amplify</a:t>
            </a:r>
          </a:p>
        </p:txBody>
      </p:sp>
      <p:cxnSp>
        <p:nvCxnSpPr>
          <p:cNvPr id="151" name="Straight Arrow Connector 150"/>
          <p:cNvCxnSpPr/>
          <p:nvPr/>
        </p:nvCxnSpPr>
        <p:spPr>
          <a:xfrm>
            <a:off x="754884" y="6040452"/>
            <a:ext cx="2732800" cy="0"/>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52" name="TextBox 151"/>
          <p:cNvSpPr txBox="1"/>
          <p:nvPr/>
        </p:nvSpPr>
        <p:spPr>
          <a:xfrm>
            <a:off x="1445458" y="6015295"/>
            <a:ext cx="1193860" cy="276999"/>
          </a:xfrm>
          <a:prstGeom prst="rect">
            <a:avLst/>
          </a:prstGeom>
          <a:noFill/>
        </p:spPr>
        <p:txBody>
          <a:bodyPr wrap="none" rtlCol="0">
            <a:spAutoFit/>
          </a:bodyPr>
          <a:lstStyle/>
          <a:p>
            <a:r>
              <a:rPr lang="en-GB" sz="1200" dirty="0">
                <a:latin typeface="Avenir Book"/>
                <a:cs typeface="Avenir Book"/>
              </a:rPr>
              <a:t>~350 – 850 </a:t>
            </a:r>
            <a:r>
              <a:rPr lang="en-GB" sz="1200" dirty="0" err="1">
                <a:latin typeface="Avenir Book"/>
                <a:cs typeface="Avenir Book"/>
              </a:rPr>
              <a:t>bp</a:t>
            </a:r>
            <a:endParaRPr lang="en-GB" sz="1200" dirty="0">
              <a:latin typeface="Avenir Book"/>
              <a:cs typeface="Avenir Book"/>
            </a:endParaRPr>
          </a:p>
        </p:txBody>
      </p:sp>
      <p:sp>
        <p:nvSpPr>
          <p:cNvPr id="153" name="TextBox 152"/>
          <p:cNvSpPr txBox="1"/>
          <p:nvPr/>
        </p:nvSpPr>
        <p:spPr>
          <a:xfrm>
            <a:off x="3546559" y="6315723"/>
            <a:ext cx="4713250" cy="276999"/>
          </a:xfrm>
          <a:prstGeom prst="rect">
            <a:avLst/>
          </a:prstGeom>
          <a:noFill/>
        </p:spPr>
        <p:txBody>
          <a:bodyPr wrap="none" rtlCol="0">
            <a:spAutoFit/>
          </a:bodyPr>
          <a:lstStyle/>
          <a:p>
            <a:r>
              <a:rPr lang="en-GB" sz="1200" dirty="0">
                <a:latin typeface="Avenir Book"/>
                <a:cs typeface="Avenir Book"/>
              </a:rPr>
              <a:t>20 </a:t>
            </a:r>
            <a:r>
              <a:rPr lang="en-GB" sz="1200" dirty="0" err="1">
                <a:latin typeface="Avenir Book"/>
                <a:cs typeface="Avenir Book"/>
              </a:rPr>
              <a:t>bp</a:t>
            </a:r>
            <a:r>
              <a:rPr lang="en-GB" sz="1200" dirty="0">
                <a:latin typeface="Avenir Book"/>
                <a:cs typeface="Avenir Book"/>
              </a:rPr>
              <a:t> 5’ read (barcode, UMI), 50 </a:t>
            </a:r>
            <a:r>
              <a:rPr lang="en-GB" sz="1200" dirty="0" err="1">
                <a:latin typeface="Avenir Book"/>
                <a:cs typeface="Avenir Book"/>
              </a:rPr>
              <a:t>bp</a:t>
            </a:r>
            <a:r>
              <a:rPr lang="en-GB" sz="1200" dirty="0">
                <a:latin typeface="Avenir Book"/>
                <a:cs typeface="Avenir Book"/>
              </a:rPr>
              <a:t> 5’ read (mRNA sequence tag)</a:t>
            </a:r>
          </a:p>
        </p:txBody>
      </p:sp>
      <p:sp>
        <p:nvSpPr>
          <p:cNvPr id="83" name="Rectangle 82"/>
          <p:cNvSpPr/>
          <p:nvPr/>
        </p:nvSpPr>
        <p:spPr>
          <a:xfrm>
            <a:off x="42134" y="6578164"/>
            <a:ext cx="3231120" cy="246221"/>
          </a:xfrm>
          <a:prstGeom prst="rect">
            <a:avLst/>
          </a:prstGeom>
        </p:spPr>
        <p:txBody>
          <a:bodyPr wrap="square">
            <a:spAutoFit/>
          </a:bodyPr>
          <a:lstStyle/>
          <a:p>
            <a:pPr>
              <a:lnSpc>
                <a:spcPct val="100000"/>
              </a:lnSpc>
            </a:pPr>
            <a:r>
              <a:rPr lang="en-GB" sz="1000" dirty="0">
                <a:latin typeface="Avenir Book"/>
                <a:cs typeface="Avenir Book"/>
              </a:rPr>
              <a:t>modified from </a:t>
            </a:r>
            <a:r>
              <a:rPr lang="en-GB" sz="1000" dirty="0" err="1">
                <a:latin typeface="Avenir Book"/>
                <a:cs typeface="Avenir Book"/>
              </a:rPr>
              <a:t>Macosko</a:t>
            </a:r>
            <a:r>
              <a:rPr lang="en-GB" sz="1000" dirty="0">
                <a:latin typeface="Avenir Book"/>
                <a:cs typeface="Avenir Book"/>
              </a:rPr>
              <a:t>, et al. </a:t>
            </a:r>
            <a:r>
              <a:rPr lang="en-GB" sz="1000" i="1" dirty="0">
                <a:latin typeface="Avenir Book"/>
                <a:cs typeface="Avenir Book"/>
              </a:rPr>
              <a:t>Cell</a:t>
            </a:r>
            <a:r>
              <a:rPr lang="en-GB" sz="1000" dirty="0">
                <a:latin typeface="Avenir Book"/>
                <a:cs typeface="Avenir Book"/>
              </a:rPr>
              <a:t> </a:t>
            </a:r>
            <a:r>
              <a:rPr lang="en-GB" sz="1000" b="1" dirty="0">
                <a:latin typeface="Avenir Book"/>
                <a:cs typeface="Avenir Book"/>
              </a:rPr>
              <a:t>161</a:t>
            </a:r>
            <a:r>
              <a:rPr lang="en-GB" sz="1000" dirty="0">
                <a:latin typeface="Avenir Book"/>
                <a:cs typeface="Avenir Book"/>
              </a:rPr>
              <a:t>:1202</a:t>
            </a:r>
          </a:p>
        </p:txBody>
      </p:sp>
      <p:sp>
        <p:nvSpPr>
          <p:cNvPr id="73" name="TextBox 72"/>
          <p:cNvSpPr txBox="1"/>
          <p:nvPr/>
        </p:nvSpPr>
        <p:spPr>
          <a:xfrm>
            <a:off x="821590" y="1509317"/>
            <a:ext cx="312906" cy="276999"/>
          </a:xfrm>
          <a:prstGeom prst="rect">
            <a:avLst/>
          </a:prstGeom>
          <a:noFill/>
        </p:spPr>
        <p:txBody>
          <a:bodyPr wrap="none" rtlCol="0">
            <a:spAutoFit/>
          </a:bodyPr>
          <a:lstStyle/>
          <a:p>
            <a:r>
              <a:rPr lang="en-GB" sz="1200" dirty="0">
                <a:latin typeface="Avenir Book"/>
                <a:cs typeface="Avenir Book"/>
              </a:rPr>
              <a:t>5’</a:t>
            </a:r>
          </a:p>
        </p:txBody>
      </p:sp>
      <p:sp>
        <p:nvSpPr>
          <p:cNvPr id="82" name="TextBox 81"/>
          <p:cNvSpPr txBox="1"/>
          <p:nvPr/>
        </p:nvSpPr>
        <p:spPr>
          <a:xfrm>
            <a:off x="6749358" y="1774808"/>
            <a:ext cx="2364763" cy="276999"/>
          </a:xfrm>
          <a:prstGeom prst="rect">
            <a:avLst/>
          </a:prstGeom>
          <a:noFill/>
        </p:spPr>
        <p:txBody>
          <a:bodyPr wrap="square" rtlCol="0">
            <a:spAutoFit/>
          </a:bodyPr>
          <a:lstStyle/>
          <a:p>
            <a:r>
              <a:rPr lang="en-GB" sz="1200" dirty="0">
                <a:latin typeface="Avenir Book"/>
                <a:cs typeface="Avenir Book"/>
              </a:rPr>
              <a:t>mRNA capture in </a:t>
            </a:r>
            <a:r>
              <a:rPr lang="en-GB" sz="1200" dirty="0" err="1">
                <a:latin typeface="Avenir Book"/>
                <a:cs typeface="Avenir Book"/>
              </a:rPr>
              <a:t>microwells</a:t>
            </a:r>
            <a:endParaRPr lang="en-GB" sz="1200" dirty="0">
              <a:latin typeface="Avenir Book"/>
              <a:cs typeface="Avenir Book"/>
            </a:endParaRPr>
          </a:p>
        </p:txBody>
      </p:sp>
      <p:sp>
        <p:nvSpPr>
          <p:cNvPr id="3" name="Down Arrow 2"/>
          <p:cNvSpPr/>
          <p:nvPr/>
        </p:nvSpPr>
        <p:spPr>
          <a:xfrm>
            <a:off x="7812360" y="2389132"/>
            <a:ext cx="357068" cy="394673"/>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Avenir Book"/>
              <a:cs typeface="Avenir Book"/>
            </a:endParaRPr>
          </a:p>
        </p:txBody>
      </p:sp>
      <p:sp>
        <p:nvSpPr>
          <p:cNvPr id="85" name="TextBox 84"/>
          <p:cNvSpPr txBox="1"/>
          <p:nvPr/>
        </p:nvSpPr>
        <p:spPr>
          <a:xfrm>
            <a:off x="2553377" y="1372413"/>
            <a:ext cx="3109354" cy="276999"/>
          </a:xfrm>
          <a:prstGeom prst="rect">
            <a:avLst/>
          </a:prstGeom>
          <a:noFill/>
        </p:spPr>
        <p:txBody>
          <a:bodyPr wrap="square" rtlCol="0">
            <a:spAutoFit/>
          </a:bodyPr>
          <a:lstStyle/>
          <a:p>
            <a:r>
              <a:rPr lang="en-GB" sz="1200" dirty="0">
                <a:latin typeface="Avenir Book"/>
                <a:cs typeface="Avenir Book"/>
              </a:rPr>
              <a:t>Barcoded bead + mRNA</a:t>
            </a:r>
          </a:p>
        </p:txBody>
      </p:sp>
      <p:sp>
        <p:nvSpPr>
          <p:cNvPr id="66" name="TextBox 65"/>
          <p:cNvSpPr txBox="1"/>
          <p:nvPr/>
        </p:nvSpPr>
        <p:spPr>
          <a:xfrm>
            <a:off x="7071311" y="2389133"/>
            <a:ext cx="858611" cy="277000"/>
          </a:xfrm>
          <a:prstGeom prst="rect">
            <a:avLst/>
          </a:prstGeom>
          <a:noFill/>
        </p:spPr>
        <p:txBody>
          <a:bodyPr wrap="square" rtlCol="0">
            <a:spAutoFit/>
          </a:bodyPr>
          <a:lstStyle/>
          <a:p>
            <a:pPr algn="ctr"/>
            <a:r>
              <a:rPr lang="en-GB" sz="1200" dirty="0">
                <a:latin typeface="Avenir Book"/>
                <a:cs typeface="Avenir Book"/>
              </a:rPr>
              <a:t>bulk</a:t>
            </a:r>
          </a:p>
        </p:txBody>
      </p:sp>
    </p:spTree>
    <p:extLst>
      <p:ext uri="{BB962C8B-B14F-4D97-AF65-F5344CB8AC3E}">
        <p14:creationId xmlns:p14="http://schemas.microsoft.com/office/powerpoint/2010/main" val="29972545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General workflow of a single cell (</a:t>
            </a:r>
            <a:r>
              <a:rPr lang="en-US" dirty="0" err="1"/>
              <a:t>sc</a:t>
            </a:r>
            <a:r>
              <a:rPr lang="en-US" dirty="0"/>
              <a:t>) RNA-</a:t>
            </a:r>
            <a:r>
              <a:rPr lang="en-US" dirty="0" err="1"/>
              <a:t>Seq</a:t>
            </a:r>
            <a:r>
              <a:rPr lang="en-US" dirty="0"/>
              <a:t> experiment</a:t>
            </a:r>
          </a:p>
        </p:txBody>
      </p:sp>
      <p:sp>
        <p:nvSpPr>
          <p:cNvPr id="5" name="TextBox 4"/>
          <p:cNvSpPr txBox="1"/>
          <p:nvPr/>
        </p:nvSpPr>
        <p:spPr>
          <a:xfrm>
            <a:off x="5080684" y="6488668"/>
            <a:ext cx="4063316" cy="369332"/>
          </a:xfrm>
          <a:prstGeom prst="rect">
            <a:avLst/>
          </a:prstGeom>
          <a:noFill/>
        </p:spPr>
        <p:txBody>
          <a:bodyPr wrap="none" rtlCol="0">
            <a:spAutoFit/>
          </a:bodyPr>
          <a:lstStyle/>
          <a:p>
            <a:r>
              <a:rPr lang="en-US" dirty="0" err="1">
                <a:latin typeface="Avenir Book"/>
                <a:cs typeface="Avenir Book"/>
              </a:rPr>
              <a:t>Haque</a:t>
            </a:r>
            <a:r>
              <a:rPr lang="en-US" dirty="0">
                <a:latin typeface="Avenir Book"/>
                <a:cs typeface="Avenir Book"/>
              </a:rPr>
              <a:t> </a:t>
            </a:r>
            <a:r>
              <a:rPr lang="en-US" i="1" dirty="0">
                <a:latin typeface="Avenir Book"/>
                <a:cs typeface="Avenir Book"/>
              </a:rPr>
              <a:t>et al</a:t>
            </a:r>
            <a:r>
              <a:rPr lang="en-US" dirty="0">
                <a:latin typeface="Avenir Book"/>
                <a:cs typeface="Avenir Book"/>
              </a:rPr>
              <a:t>., 2017 Genome Medicine</a:t>
            </a:r>
          </a:p>
        </p:txBody>
      </p:sp>
      <p:pic>
        <p:nvPicPr>
          <p:cNvPr id="6" name="Picture 5" descr="Screen Shot 2018-01-23 at 6.41.25 PM.png"/>
          <p:cNvPicPr>
            <a:picLocks noChangeAspect="1"/>
          </p:cNvPicPr>
          <p:nvPr/>
        </p:nvPicPr>
        <p:blipFill rotWithShape="1">
          <a:blip r:embed="rId2">
            <a:extLst>
              <a:ext uri="{28A0092B-C50C-407E-A947-70E740481C1C}">
                <a14:useLocalDpi xmlns:a14="http://schemas.microsoft.com/office/drawing/2010/main" val="0"/>
              </a:ext>
            </a:extLst>
          </a:blip>
          <a:srcRect r="50630"/>
          <a:stretch/>
        </p:blipFill>
        <p:spPr>
          <a:xfrm>
            <a:off x="1153055" y="1837841"/>
            <a:ext cx="3173455" cy="4650827"/>
          </a:xfrm>
          <a:prstGeom prst="rect">
            <a:avLst/>
          </a:prstGeom>
        </p:spPr>
      </p:pic>
      <p:pic>
        <p:nvPicPr>
          <p:cNvPr id="7" name="Picture 6" descr="Screen Shot 2018-01-23 at 6.41.37 PM.png"/>
          <p:cNvPicPr>
            <a:picLocks noChangeAspect="1"/>
          </p:cNvPicPr>
          <p:nvPr/>
        </p:nvPicPr>
        <p:blipFill rotWithShape="1">
          <a:blip r:embed="rId3">
            <a:extLst>
              <a:ext uri="{28A0092B-C50C-407E-A947-70E740481C1C}">
                <a14:useLocalDpi xmlns:a14="http://schemas.microsoft.com/office/drawing/2010/main" val="0"/>
              </a:ext>
            </a:extLst>
          </a:blip>
          <a:srcRect r="50029"/>
          <a:stretch/>
        </p:blipFill>
        <p:spPr>
          <a:xfrm>
            <a:off x="5186337" y="2160022"/>
            <a:ext cx="2975897" cy="3932407"/>
          </a:xfrm>
          <a:prstGeom prst="rect">
            <a:avLst/>
          </a:prstGeom>
        </p:spPr>
      </p:pic>
    </p:spTree>
    <p:extLst>
      <p:ext uri="{BB962C8B-B14F-4D97-AF65-F5344CB8AC3E}">
        <p14:creationId xmlns:p14="http://schemas.microsoft.com/office/powerpoint/2010/main" val="4143341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Autofit/>
          </a:bodyPr>
          <a:lstStyle/>
          <a:p>
            <a:r>
              <a:rPr lang="en-US" sz="2800" dirty="0" err="1"/>
              <a:t>scRNA-Seq</a:t>
            </a:r>
            <a:r>
              <a:rPr lang="en-US" sz="2800" dirty="0"/>
              <a:t> has become more popular, high(</a:t>
            </a:r>
            <a:r>
              <a:rPr lang="en-US" sz="2800" dirty="0" err="1"/>
              <a:t>er</a:t>
            </a:r>
            <a:r>
              <a:rPr lang="en-US" sz="2800" dirty="0"/>
              <a:t>) throughput and “more” affordable</a:t>
            </a:r>
          </a:p>
        </p:txBody>
      </p:sp>
      <p:sp>
        <p:nvSpPr>
          <p:cNvPr id="6" name="TextBox 5"/>
          <p:cNvSpPr txBox="1"/>
          <p:nvPr/>
        </p:nvSpPr>
        <p:spPr>
          <a:xfrm>
            <a:off x="4930641" y="6357120"/>
            <a:ext cx="4213359" cy="369332"/>
          </a:xfrm>
          <a:prstGeom prst="rect">
            <a:avLst/>
          </a:prstGeom>
          <a:noFill/>
        </p:spPr>
        <p:txBody>
          <a:bodyPr wrap="none" rtlCol="0">
            <a:spAutoFit/>
          </a:bodyPr>
          <a:lstStyle/>
          <a:p>
            <a:r>
              <a:rPr lang="en-US" dirty="0" err="1">
                <a:latin typeface="Avenir Book"/>
                <a:cs typeface="Avenir Book"/>
              </a:rPr>
              <a:t>Svensson</a:t>
            </a:r>
            <a:r>
              <a:rPr lang="en-US" dirty="0">
                <a:latin typeface="Avenir Book"/>
                <a:cs typeface="Avenir Book"/>
              </a:rPr>
              <a:t> et al., 2017 arXiv:1704.01379   </a:t>
            </a:r>
          </a:p>
        </p:txBody>
      </p:sp>
      <p:pic>
        <p:nvPicPr>
          <p:cNvPr id="7" name="Picture 6"/>
          <p:cNvPicPr>
            <a:picLocks noChangeAspect="1"/>
          </p:cNvPicPr>
          <p:nvPr/>
        </p:nvPicPr>
        <p:blipFill>
          <a:blip r:embed="rId3"/>
          <a:stretch>
            <a:fillRect/>
          </a:stretch>
        </p:blipFill>
        <p:spPr>
          <a:xfrm>
            <a:off x="0" y="1669999"/>
            <a:ext cx="9144000" cy="4463659"/>
          </a:xfrm>
          <a:prstGeom prst="rect">
            <a:avLst/>
          </a:prstGeom>
        </p:spPr>
      </p:pic>
      <p:cxnSp>
        <p:nvCxnSpPr>
          <p:cNvPr id="13" name="Straight Connector 12"/>
          <p:cNvCxnSpPr/>
          <p:nvPr/>
        </p:nvCxnSpPr>
        <p:spPr>
          <a:xfrm>
            <a:off x="5190403" y="3218839"/>
            <a:ext cx="2344207" cy="2236696"/>
          </a:xfrm>
          <a:prstGeom prst="line">
            <a:avLst/>
          </a:prstGeom>
          <a:ln w="57150" cmpd="sng">
            <a:solidFill>
              <a:srgbClr val="3366FF"/>
            </a:solidFill>
            <a:prstDash val="sysDash"/>
          </a:ln>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2673022" y="3222544"/>
            <a:ext cx="2022762" cy="646331"/>
          </a:xfrm>
          <a:prstGeom prst="rect">
            <a:avLst/>
          </a:prstGeom>
          <a:solidFill>
            <a:srgbClr val="3366FF"/>
          </a:solidFill>
        </p:spPr>
        <p:style>
          <a:lnRef idx="1">
            <a:schemeClr val="accent1"/>
          </a:lnRef>
          <a:fillRef idx="3">
            <a:schemeClr val="accent1"/>
          </a:fillRef>
          <a:effectRef idx="2">
            <a:schemeClr val="accent1"/>
          </a:effectRef>
          <a:fontRef idx="minor">
            <a:schemeClr val="lt1"/>
          </a:fontRef>
        </p:style>
        <p:txBody>
          <a:bodyPr wrap="none" rtlCol="0">
            <a:spAutoFit/>
          </a:bodyPr>
          <a:lstStyle/>
          <a:p>
            <a:pPr algn="ctr"/>
            <a:r>
              <a:rPr lang="en-US" dirty="0">
                <a:latin typeface="Avenir Book"/>
                <a:cs typeface="Avenir Book"/>
              </a:rPr>
              <a:t>Full-length mRNA</a:t>
            </a:r>
          </a:p>
          <a:p>
            <a:pPr algn="ctr"/>
            <a:r>
              <a:rPr lang="en-US" dirty="0">
                <a:latin typeface="Avenir Book"/>
                <a:cs typeface="Avenir Book"/>
              </a:rPr>
              <a:t>Few cells</a:t>
            </a:r>
          </a:p>
        </p:txBody>
      </p:sp>
      <p:sp>
        <p:nvSpPr>
          <p:cNvPr id="18" name="TextBox 17"/>
          <p:cNvSpPr txBox="1"/>
          <p:nvPr/>
        </p:nvSpPr>
        <p:spPr>
          <a:xfrm>
            <a:off x="7340987" y="4514937"/>
            <a:ext cx="1583266" cy="646331"/>
          </a:xfrm>
          <a:prstGeom prst="rect">
            <a:avLst/>
          </a:prstGeom>
          <a:solidFill>
            <a:srgbClr val="3366FF"/>
          </a:solidFill>
        </p:spPr>
        <p:style>
          <a:lnRef idx="1">
            <a:schemeClr val="accent1"/>
          </a:lnRef>
          <a:fillRef idx="3">
            <a:schemeClr val="accent1"/>
          </a:fillRef>
          <a:effectRef idx="2">
            <a:schemeClr val="accent1"/>
          </a:effectRef>
          <a:fontRef idx="minor">
            <a:schemeClr val="lt1"/>
          </a:fontRef>
        </p:style>
        <p:txBody>
          <a:bodyPr wrap="none" rtlCol="0">
            <a:spAutoFit/>
          </a:bodyPr>
          <a:lstStyle/>
          <a:p>
            <a:pPr algn="ctr"/>
            <a:r>
              <a:rPr lang="en-US" dirty="0">
                <a:latin typeface="Avenir Book"/>
                <a:cs typeface="Avenir Book"/>
              </a:rPr>
              <a:t>3’-end mRNA</a:t>
            </a:r>
          </a:p>
          <a:p>
            <a:pPr algn="ctr"/>
            <a:r>
              <a:rPr lang="en-US" dirty="0">
                <a:latin typeface="Avenir Book"/>
                <a:cs typeface="Avenir Book"/>
              </a:rPr>
              <a:t>Many cells</a:t>
            </a:r>
          </a:p>
        </p:txBody>
      </p:sp>
    </p:spTree>
    <p:custDataLst>
      <p:tags r:id="rId1"/>
    </p:custDataLst>
    <p:extLst>
      <p:ext uri="{BB962C8B-B14F-4D97-AF65-F5344CB8AC3E}">
        <p14:creationId xmlns:p14="http://schemas.microsoft.com/office/powerpoint/2010/main" val="2204918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7" grpId="0" animBg="1"/>
      <p:bldP spid="18"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Single cell technologies</a:t>
            </a:r>
            <a:br>
              <a:rPr lang="en-US" dirty="0"/>
            </a:br>
            <a:r>
              <a:rPr lang="en-US" dirty="0"/>
              <a:t>(3’-end </a:t>
            </a:r>
            <a:r>
              <a:rPr lang="en-US" dirty="0" err="1"/>
              <a:t>vs</a:t>
            </a:r>
            <a:r>
              <a:rPr lang="en-US" dirty="0"/>
              <a:t> full-length)</a:t>
            </a:r>
          </a:p>
        </p:txBody>
      </p:sp>
      <p:sp>
        <p:nvSpPr>
          <p:cNvPr id="5" name="TextBox 4"/>
          <p:cNvSpPr txBox="1"/>
          <p:nvPr/>
        </p:nvSpPr>
        <p:spPr>
          <a:xfrm>
            <a:off x="5055760" y="6517057"/>
            <a:ext cx="4088240" cy="369332"/>
          </a:xfrm>
          <a:prstGeom prst="rect">
            <a:avLst/>
          </a:prstGeom>
          <a:noFill/>
        </p:spPr>
        <p:txBody>
          <a:bodyPr wrap="none" rtlCol="0">
            <a:spAutoFit/>
          </a:bodyPr>
          <a:lstStyle/>
          <a:p>
            <a:r>
              <a:rPr lang="en-US" dirty="0" err="1">
                <a:latin typeface="Avenir Book"/>
                <a:cs typeface="Avenir Book"/>
              </a:rPr>
              <a:t>Ziegenhain</a:t>
            </a:r>
            <a:r>
              <a:rPr lang="en-US" dirty="0">
                <a:latin typeface="Avenir Book"/>
                <a:cs typeface="Avenir Book"/>
              </a:rPr>
              <a:t> </a:t>
            </a:r>
            <a:r>
              <a:rPr lang="en-US" i="1" dirty="0">
                <a:latin typeface="Avenir Book"/>
                <a:cs typeface="Avenir Book"/>
              </a:rPr>
              <a:t>et al</a:t>
            </a:r>
            <a:r>
              <a:rPr lang="en-US" dirty="0">
                <a:latin typeface="Avenir Book"/>
                <a:cs typeface="Avenir Book"/>
              </a:rPr>
              <a:t>., 2017 Molecular Cell</a:t>
            </a:r>
          </a:p>
        </p:txBody>
      </p:sp>
      <p:pic>
        <p:nvPicPr>
          <p:cNvPr id="6" name="Picture 5" descr="Screen Shot 2018-01-23 at 7.15.51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00" y="1581268"/>
            <a:ext cx="7149737" cy="2308065"/>
          </a:xfrm>
          <a:prstGeom prst="rect">
            <a:avLst/>
          </a:prstGeom>
        </p:spPr>
      </p:pic>
      <p:sp>
        <p:nvSpPr>
          <p:cNvPr id="3" name="Rectangle 2"/>
          <p:cNvSpPr/>
          <p:nvPr/>
        </p:nvSpPr>
        <p:spPr>
          <a:xfrm>
            <a:off x="5313699" y="1704506"/>
            <a:ext cx="1089496" cy="1794309"/>
          </a:xfrm>
          <a:prstGeom prst="rect">
            <a:avLst/>
          </a:prstGeom>
          <a:noFill/>
          <a:ln w="76200" cmpd="sng">
            <a:solidFill>
              <a:srgbClr val="FF66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25FD25EE-0A83-4553-A4AD-4DC632FA207D}"/>
              </a:ext>
            </a:extLst>
          </p:cNvPr>
          <p:cNvPicPr>
            <a:picLocks noChangeAspect="1"/>
          </p:cNvPicPr>
          <p:nvPr/>
        </p:nvPicPr>
        <p:blipFill>
          <a:blip r:embed="rId3"/>
          <a:stretch>
            <a:fillRect/>
          </a:stretch>
        </p:blipFill>
        <p:spPr>
          <a:xfrm>
            <a:off x="2364376" y="4012571"/>
            <a:ext cx="4628607" cy="1909946"/>
          </a:xfrm>
          <a:prstGeom prst="rect">
            <a:avLst/>
          </a:prstGeom>
        </p:spPr>
      </p:pic>
      <p:pic>
        <p:nvPicPr>
          <p:cNvPr id="7" name="Picture 6">
            <a:extLst>
              <a:ext uri="{FF2B5EF4-FFF2-40B4-BE49-F238E27FC236}">
                <a16:creationId xmlns:a16="http://schemas.microsoft.com/office/drawing/2014/main" id="{891556F8-792E-4C50-9CFB-22BDBAD02B3A}"/>
              </a:ext>
            </a:extLst>
          </p:cNvPr>
          <p:cNvPicPr>
            <a:picLocks noChangeAspect="1"/>
          </p:cNvPicPr>
          <p:nvPr/>
        </p:nvPicPr>
        <p:blipFill>
          <a:blip r:embed="rId4"/>
          <a:stretch>
            <a:fillRect/>
          </a:stretch>
        </p:blipFill>
        <p:spPr>
          <a:xfrm>
            <a:off x="7210781" y="5678701"/>
            <a:ext cx="1706712" cy="243816"/>
          </a:xfrm>
          <a:prstGeom prst="rect">
            <a:avLst/>
          </a:prstGeom>
        </p:spPr>
      </p:pic>
    </p:spTree>
    <p:extLst>
      <p:ext uri="{BB962C8B-B14F-4D97-AF65-F5344CB8AC3E}">
        <p14:creationId xmlns:p14="http://schemas.microsoft.com/office/powerpoint/2010/main" val="2240570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dirty="0"/>
              <a:t>Full length mRNA Reverse Transcription (RT) is enabled by a Template Switching </a:t>
            </a:r>
            <a:r>
              <a:rPr lang="en-US" sz="2800" dirty="0" err="1"/>
              <a:t>Oligo</a:t>
            </a:r>
            <a:r>
              <a:rPr lang="en-US" sz="2800" dirty="0"/>
              <a:t> (TSO)</a:t>
            </a:r>
          </a:p>
        </p:txBody>
      </p:sp>
      <p:pic>
        <p:nvPicPr>
          <p:cNvPr id="3" name="Picture 2"/>
          <p:cNvPicPr>
            <a:picLocks noChangeAspect="1"/>
          </p:cNvPicPr>
          <p:nvPr/>
        </p:nvPicPr>
        <p:blipFill>
          <a:blip r:embed="rId3"/>
          <a:stretch>
            <a:fillRect/>
          </a:stretch>
        </p:blipFill>
        <p:spPr>
          <a:xfrm>
            <a:off x="572650" y="1627263"/>
            <a:ext cx="8280400" cy="4902200"/>
          </a:xfrm>
          <a:prstGeom prst="rect">
            <a:avLst/>
          </a:prstGeom>
        </p:spPr>
      </p:pic>
      <p:sp>
        <p:nvSpPr>
          <p:cNvPr id="5" name="TextBox 4"/>
          <p:cNvSpPr txBox="1"/>
          <p:nvPr/>
        </p:nvSpPr>
        <p:spPr>
          <a:xfrm>
            <a:off x="6415130" y="2061720"/>
            <a:ext cx="320458" cy="30777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r>
              <a:rPr lang="en-US" sz="1400" dirty="0"/>
              <a:t>3’</a:t>
            </a:r>
          </a:p>
        </p:txBody>
      </p:sp>
      <p:sp>
        <p:nvSpPr>
          <p:cNvPr id="6" name="TextBox 5"/>
          <p:cNvSpPr txBox="1"/>
          <p:nvPr/>
        </p:nvSpPr>
        <p:spPr>
          <a:xfrm>
            <a:off x="2300966" y="2084027"/>
            <a:ext cx="320458" cy="30777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r>
              <a:rPr lang="en-US" sz="1400" dirty="0"/>
              <a:t>5’</a:t>
            </a:r>
          </a:p>
        </p:txBody>
      </p:sp>
    </p:spTree>
    <p:extLst>
      <p:ext uri="{BB962C8B-B14F-4D97-AF65-F5344CB8AC3E}">
        <p14:creationId xmlns:p14="http://schemas.microsoft.com/office/powerpoint/2010/main" val="9779042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400" dirty="0"/>
              <a:t>Unique Molecular Identifiers (UMIs) allow to correct for PCR duplication</a:t>
            </a:r>
          </a:p>
        </p:txBody>
      </p:sp>
      <p:pic>
        <p:nvPicPr>
          <p:cNvPr id="3" name="Picture 2"/>
          <p:cNvPicPr>
            <a:picLocks noChangeAspect="1"/>
          </p:cNvPicPr>
          <p:nvPr/>
        </p:nvPicPr>
        <p:blipFill>
          <a:blip r:embed="rId2"/>
          <a:stretch>
            <a:fillRect/>
          </a:stretch>
        </p:blipFill>
        <p:spPr>
          <a:xfrm>
            <a:off x="572650" y="1627263"/>
            <a:ext cx="8280400" cy="4902200"/>
          </a:xfrm>
          <a:prstGeom prst="rect">
            <a:avLst/>
          </a:prstGeom>
        </p:spPr>
      </p:pic>
      <p:sp>
        <p:nvSpPr>
          <p:cNvPr id="4" name="TextBox 3"/>
          <p:cNvSpPr txBox="1"/>
          <p:nvPr/>
        </p:nvSpPr>
        <p:spPr>
          <a:xfrm>
            <a:off x="6416388" y="2369497"/>
            <a:ext cx="498592" cy="307777"/>
          </a:xfrm>
          <a:prstGeom prst="rect">
            <a:avLst/>
          </a:prstGeom>
        </p:spPr>
        <p:style>
          <a:lnRef idx="2">
            <a:schemeClr val="dk1">
              <a:shade val="50000"/>
            </a:schemeClr>
          </a:lnRef>
          <a:fillRef idx="1">
            <a:schemeClr val="dk1"/>
          </a:fillRef>
          <a:effectRef idx="0">
            <a:schemeClr val="dk1"/>
          </a:effectRef>
          <a:fontRef idx="minor">
            <a:schemeClr val="lt1"/>
          </a:fontRef>
        </p:style>
        <p:txBody>
          <a:bodyPr wrap="none" rtlCol="0">
            <a:spAutoFit/>
          </a:bodyPr>
          <a:lstStyle/>
          <a:p>
            <a:r>
              <a:rPr lang="en-US" sz="1400" dirty="0"/>
              <a:t>UMI</a:t>
            </a:r>
          </a:p>
        </p:txBody>
      </p:sp>
      <p:sp>
        <p:nvSpPr>
          <p:cNvPr id="5" name="TextBox 4"/>
          <p:cNvSpPr txBox="1"/>
          <p:nvPr/>
        </p:nvSpPr>
        <p:spPr>
          <a:xfrm>
            <a:off x="6416388" y="3488727"/>
            <a:ext cx="498592" cy="307777"/>
          </a:xfrm>
          <a:prstGeom prst="rect">
            <a:avLst/>
          </a:prstGeom>
        </p:spPr>
        <p:style>
          <a:lnRef idx="2">
            <a:schemeClr val="dk1">
              <a:shade val="50000"/>
            </a:schemeClr>
          </a:lnRef>
          <a:fillRef idx="1">
            <a:schemeClr val="dk1"/>
          </a:fillRef>
          <a:effectRef idx="0">
            <a:schemeClr val="dk1"/>
          </a:effectRef>
          <a:fontRef idx="minor">
            <a:schemeClr val="lt1"/>
          </a:fontRef>
        </p:style>
        <p:txBody>
          <a:bodyPr wrap="none" rtlCol="0">
            <a:spAutoFit/>
          </a:bodyPr>
          <a:lstStyle/>
          <a:p>
            <a:r>
              <a:rPr lang="en-US" sz="1400" dirty="0"/>
              <a:t>UMI</a:t>
            </a:r>
          </a:p>
        </p:txBody>
      </p:sp>
      <p:sp>
        <p:nvSpPr>
          <p:cNvPr id="6" name="TextBox 5"/>
          <p:cNvSpPr txBox="1"/>
          <p:nvPr/>
        </p:nvSpPr>
        <p:spPr>
          <a:xfrm>
            <a:off x="6416388" y="4607957"/>
            <a:ext cx="498592" cy="307777"/>
          </a:xfrm>
          <a:prstGeom prst="rect">
            <a:avLst/>
          </a:prstGeom>
        </p:spPr>
        <p:style>
          <a:lnRef idx="2">
            <a:schemeClr val="dk1">
              <a:shade val="50000"/>
            </a:schemeClr>
          </a:lnRef>
          <a:fillRef idx="1">
            <a:schemeClr val="dk1"/>
          </a:fillRef>
          <a:effectRef idx="0">
            <a:schemeClr val="dk1"/>
          </a:effectRef>
          <a:fontRef idx="minor">
            <a:schemeClr val="lt1"/>
          </a:fontRef>
        </p:style>
        <p:txBody>
          <a:bodyPr wrap="none" rtlCol="0">
            <a:spAutoFit/>
          </a:bodyPr>
          <a:lstStyle/>
          <a:p>
            <a:r>
              <a:rPr lang="en-US" sz="1400" dirty="0"/>
              <a:t>UMI</a:t>
            </a:r>
          </a:p>
        </p:txBody>
      </p:sp>
      <p:sp>
        <p:nvSpPr>
          <p:cNvPr id="7" name="TextBox 6"/>
          <p:cNvSpPr txBox="1"/>
          <p:nvPr/>
        </p:nvSpPr>
        <p:spPr>
          <a:xfrm>
            <a:off x="6416388" y="6121544"/>
            <a:ext cx="498592" cy="307777"/>
          </a:xfrm>
          <a:prstGeom prst="rect">
            <a:avLst/>
          </a:prstGeom>
        </p:spPr>
        <p:style>
          <a:lnRef idx="2">
            <a:schemeClr val="dk1">
              <a:shade val="50000"/>
            </a:schemeClr>
          </a:lnRef>
          <a:fillRef idx="1">
            <a:schemeClr val="dk1"/>
          </a:fillRef>
          <a:effectRef idx="0">
            <a:schemeClr val="dk1"/>
          </a:effectRef>
          <a:fontRef idx="minor">
            <a:schemeClr val="lt1"/>
          </a:fontRef>
        </p:style>
        <p:txBody>
          <a:bodyPr wrap="none" rtlCol="0">
            <a:spAutoFit/>
          </a:bodyPr>
          <a:lstStyle/>
          <a:p>
            <a:r>
              <a:rPr lang="en-US" sz="1400" dirty="0"/>
              <a:t>UMI</a:t>
            </a:r>
          </a:p>
        </p:txBody>
      </p:sp>
      <p:sp>
        <p:nvSpPr>
          <p:cNvPr id="8" name="TextBox 7"/>
          <p:cNvSpPr txBox="1"/>
          <p:nvPr/>
        </p:nvSpPr>
        <p:spPr>
          <a:xfrm>
            <a:off x="6401957" y="5813767"/>
            <a:ext cx="538216" cy="307777"/>
          </a:xfrm>
          <a:prstGeom prst="rect">
            <a:avLst/>
          </a:prstGeom>
        </p:spPr>
        <p:style>
          <a:lnRef idx="2">
            <a:schemeClr val="dk1">
              <a:shade val="50000"/>
            </a:schemeClr>
          </a:lnRef>
          <a:fillRef idx="1">
            <a:schemeClr val="dk1"/>
          </a:fillRef>
          <a:effectRef idx="0">
            <a:schemeClr val="dk1"/>
          </a:effectRef>
          <a:fontRef idx="minor">
            <a:schemeClr val="lt1"/>
          </a:fontRef>
        </p:style>
        <p:txBody>
          <a:bodyPr wrap="none" rtlCol="0">
            <a:spAutoFit/>
          </a:bodyPr>
          <a:lstStyle/>
          <a:p>
            <a:r>
              <a:rPr lang="en-US" sz="1400" dirty="0"/>
              <a:t>UMI’</a:t>
            </a:r>
          </a:p>
        </p:txBody>
      </p:sp>
      <p:sp>
        <p:nvSpPr>
          <p:cNvPr id="9" name="TextBox 8"/>
          <p:cNvSpPr txBox="1"/>
          <p:nvPr/>
        </p:nvSpPr>
        <p:spPr>
          <a:xfrm>
            <a:off x="6415130" y="2061720"/>
            <a:ext cx="320458" cy="30777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r>
              <a:rPr lang="en-US" sz="1400" dirty="0"/>
              <a:t>3’</a:t>
            </a:r>
          </a:p>
        </p:txBody>
      </p:sp>
      <p:sp>
        <p:nvSpPr>
          <p:cNvPr id="10" name="TextBox 9"/>
          <p:cNvSpPr txBox="1"/>
          <p:nvPr/>
        </p:nvSpPr>
        <p:spPr>
          <a:xfrm>
            <a:off x="2300966" y="2084027"/>
            <a:ext cx="320458" cy="30777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r>
              <a:rPr lang="en-US" sz="1400" dirty="0"/>
              <a:t>5’</a:t>
            </a:r>
          </a:p>
        </p:txBody>
      </p:sp>
    </p:spTree>
    <p:extLst>
      <p:ext uri="{BB962C8B-B14F-4D97-AF65-F5344CB8AC3E}">
        <p14:creationId xmlns:p14="http://schemas.microsoft.com/office/powerpoint/2010/main" val="5667534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400" dirty="0"/>
              <a:t>Bead Barcodes (BBC) allow to assign multiple transcripts (UMIs) to one cell of origin</a:t>
            </a:r>
          </a:p>
        </p:txBody>
      </p:sp>
      <p:pic>
        <p:nvPicPr>
          <p:cNvPr id="3" name="Picture 2"/>
          <p:cNvPicPr>
            <a:picLocks noChangeAspect="1"/>
          </p:cNvPicPr>
          <p:nvPr/>
        </p:nvPicPr>
        <p:blipFill>
          <a:blip r:embed="rId2"/>
          <a:stretch>
            <a:fillRect/>
          </a:stretch>
        </p:blipFill>
        <p:spPr>
          <a:xfrm>
            <a:off x="572650" y="1627263"/>
            <a:ext cx="8280400" cy="4902200"/>
          </a:xfrm>
          <a:prstGeom prst="rect">
            <a:avLst/>
          </a:prstGeom>
        </p:spPr>
      </p:pic>
      <p:sp>
        <p:nvSpPr>
          <p:cNvPr id="4" name="TextBox 3"/>
          <p:cNvSpPr txBox="1"/>
          <p:nvPr/>
        </p:nvSpPr>
        <p:spPr>
          <a:xfrm>
            <a:off x="6416388" y="2369497"/>
            <a:ext cx="498592" cy="307777"/>
          </a:xfrm>
          <a:prstGeom prst="rect">
            <a:avLst/>
          </a:prstGeom>
          <a:gradFill flip="none" rotWithShape="1">
            <a:gsLst>
              <a:gs pos="0">
                <a:srgbClr val="FF0000"/>
              </a:gs>
              <a:gs pos="100000">
                <a:srgbClr val="FFFFFF"/>
              </a:gs>
              <a:gs pos="23000">
                <a:srgbClr val="FF6600"/>
              </a:gs>
              <a:gs pos="43000">
                <a:srgbClr val="FFFF00"/>
              </a:gs>
              <a:gs pos="66000">
                <a:srgbClr val="008000"/>
              </a:gs>
              <a:gs pos="83000">
                <a:srgbClr val="0000FF"/>
              </a:gs>
              <a:gs pos="91000">
                <a:srgbClr val="000090"/>
              </a:gs>
            </a:gsLst>
            <a:lin ang="0" scaled="1"/>
            <a:tileRect/>
          </a:gradFill>
        </p:spPr>
        <p:style>
          <a:lnRef idx="2">
            <a:schemeClr val="dk1">
              <a:shade val="50000"/>
            </a:schemeClr>
          </a:lnRef>
          <a:fillRef idx="1">
            <a:schemeClr val="dk1"/>
          </a:fillRef>
          <a:effectRef idx="0">
            <a:schemeClr val="dk1"/>
          </a:effectRef>
          <a:fontRef idx="minor">
            <a:schemeClr val="lt1"/>
          </a:fontRef>
        </p:style>
        <p:txBody>
          <a:bodyPr wrap="none" rtlCol="0">
            <a:spAutoFit/>
          </a:bodyPr>
          <a:lstStyle/>
          <a:p>
            <a:r>
              <a:rPr lang="en-US" sz="1400" dirty="0"/>
              <a:t>UMI</a:t>
            </a:r>
          </a:p>
        </p:txBody>
      </p:sp>
      <p:sp>
        <p:nvSpPr>
          <p:cNvPr id="5" name="TextBox 4"/>
          <p:cNvSpPr txBox="1"/>
          <p:nvPr/>
        </p:nvSpPr>
        <p:spPr>
          <a:xfrm>
            <a:off x="6416388" y="3488727"/>
            <a:ext cx="498592" cy="307777"/>
          </a:xfrm>
          <a:prstGeom prst="rect">
            <a:avLst/>
          </a:prstGeom>
          <a:gradFill flip="none" rotWithShape="1">
            <a:gsLst>
              <a:gs pos="0">
                <a:srgbClr val="FF0000"/>
              </a:gs>
              <a:gs pos="100000">
                <a:srgbClr val="FFFFFF"/>
              </a:gs>
              <a:gs pos="23000">
                <a:srgbClr val="FF6600"/>
              </a:gs>
              <a:gs pos="43000">
                <a:srgbClr val="FFFF00"/>
              </a:gs>
              <a:gs pos="66000">
                <a:srgbClr val="008000"/>
              </a:gs>
              <a:gs pos="83000">
                <a:srgbClr val="0000FF"/>
              </a:gs>
              <a:gs pos="91000">
                <a:srgbClr val="000090"/>
              </a:gs>
            </a:gsLst>
            <a:lin ang="0" scaled="1"/>
            <a:tileRect/>
          </a:gradFill>
        </p:spPr>
        <p:style>
          <a:lnRef idx="2">
            <a:schemeClr val="dk1">
              <a:shade val="50000"/>
            </a:schemeClr>
          </a:lnRef>
          <a:fillRef idx="1">
            <a:schemeClr val="dk1"/>
          </a:fillRef>
          <a:effectRef idx="0">
            <a:schemeClr val="dk1"/>
          </a:effectRef>
          <a:fontRef idx="minor">
            <a:schemeClr val="lt1"/>
          </a:fontRef>
        </p:style>
        <p:txBody>
          <a:bodyPr wrap="none" rtlCol="0">
            <a:spAutoFit/>
          </a:bodyPr>
          <a:lstStyle/>
          <a:p>
            <a:r>
              <a:rPr lang="en-US" sz="1400" dirty="0"/>
              <a:t>UMI</a:t>
            </a:r>
          </a:p>
        </p:txBody>
      </p:sp>
      <p:sp>
        <p:nvSpPr>
          <p:cNvPr id="6" name="TextBox 5"/>
          <p:cNvSpPr txBox="1"/>
          <p:nvPr/>
        </p:nvSpPr>
        <p:spPr>
          <a:xfrm>
            <a:off x="6416388" y="4607957"/>
            <a:ext cx="498592" cy="307777"/>
          </a:xfrm>
          <a:prstGeom prst="rect">
            <a:avLst/>
          </a:prstGeom>
          <a:gradFill flip="none" rotWithShape="1">
            <a:gsLst>
              <a:gs pos="0">
                <a:srgbClr val="FF0000"/>
              </a:gs>
              <a:gs pos="100000">
                <a:srgbClr val="FFFFFF"/>
              </a:gs>
              <a:gs pos="23000">
                <a:srgbClr val="FF6600"/>
              </a:gs>
              <a:gs pos="43000">
                <a:srgbClr val="FFFF00"/>
              </a:gs>
              <a:gs pos="66000">
                <a:srgbClr val="008000"/>
              </a:gs>
              <a:gs pos="83000">
                <a:srgbClr val="0000FF"/>
              </a:gs>
              <a:gs pos="91000">
                <a:srgbClr val="000090"/>
              </a:gs>
            </a:gsLst>
            <a:lin ang="0" scaled="1"/>
            <a:tileRect/>
          </a:gradFill>
        </p:spPr>
        <p:style>
          <a:lnRef idx="2">
            <a:schemeClr val="dk1">
              <a:shade val="50000"/>
            </a:schemeClr>
          </a:lnRef>
          <a:fillRef idx="1">
            <a:schemeClr val="dk1"/>
          </a:fillRef>
          <a:effectRef idx="0">
            <a:schemeClr val="dk1"/>
          </a:effectRef>
          <a:fontRef idx="minor">
            <a:schemeClr val="lt1"/>
          </a:fontRef>
        </p:style>
        <p:txBody>
          <a:bodyPr wrap="none" rtlCol="0">
            <a:spAutoFit/>
          </a:bodyPr>
          <a:lstStyle/>
          <a:p>
            <a:r>
              <a:rPr lang="en-US" sz="1400" dirty="0"/>
              <a:t>UMI</a:t>
            </a:r>
          </a:p>
        </p:txBody>
      </p:sp>
      <p:sp>
        <p:nvSpPr>
          <p:cNvPr id="7" name="TextBox 6"/>
          <p:cNvSpPr txBox="1"/>
          <p:nvPr/>
        </p:nvSpPr>
        <p:spPr>
          <a:xfrm>
            <a:off x="6416388" y="6121544"/>
            <a:ext cx="498592" cy="307777"/>
          </a:xfrm>
          <a:prstGeom prst="rect">
            <a:avLst/>
          </a:prstGeom>
          <a:gradFill flip="none" rotWithShape="1">
            <a:gsLst>
              <a:gs pos="0">
                <a:srgbClr val="FF0000"/>
              </a:gs>
              <a:gs pos="100000">
                <a:srgbClr val="FFFFFF"/>
              </a:gs>
              <a:gs pos="23000">
                <a:srgbClr val="FF6600"/>
              </a:gs>
              <a:gs pos="43000">
                <a:srgbClr val="FFFF00"/>
              </a:gs>
              <a:gs pos="66000">
                <a:srgbClr val="008000"/>
              </a:gs>
              <a:gs pos="83000">
                <a:srgbClr val="0000FF"/>
              </a:gs>
              <a:gs pos="91000">
                <a:srgbClr val="000090"/>
              </a:gs>
            </a:gsLst>
            <a:lin ang="0" scaled="1"/>
            <a:tileRect/>
          </a:gradFill>
        </p:spPr>
        <p:style>
          <a:lnRef idx="2">
            <a:schemeClr val="dk1">
              <a:shade val="50000"/>
            </a:schemeClr>
          </a:lnRef>
          <a:fillRef idx="1">
            <a:schemeClr val="dk1"/>
          </a:fillRef>
          <a:effectRef idx="0">
            <a:schemeClr val="dk1"/>
          </a:effectRef>
          <a:fontRef idx="minor">
            <a:schemeClr val="lt1"/>
          </a:fontRef>
        </p:style>
        <p:txBody>
          <a:bodyPr wrap="none" rtlCol="0">
            <a:spAutoFit/>
          </a:bodyPr>
          <a:lstStyle/>
          <a:p>
            <a:r>
              <a:rPr lang="en-US" sz="1400" dirty="0"/>
              <a:t>UMI</a:t>
            </a:r>
          </a:p>
        </p:txBody>
      </p:sp>
      <p:sp>
        <p:nvSpPr>
          <p:cNvPr id="8" name="TextBox 7"/>
          <p:cNvSpPr txBox="1"/>
          <p:nvPr/>
        </p:nvSpPr>
        <p:spPr>
          <a:xfrm>
            <a:off x="6401957" y="5813767"/>
            <a:ext cx="538216" cy="307777"/>
          </a:xfrm>
          <a:prstGeom prst="rect">
            <a:avLst/>
          </a:prstGeom>
          <a:gradFill flip="none" rotWithShape="1">
            <a:gsLst>
              <a:gs pos="0">
                <a:srgbClr val="FF0000"/>
              </a:gs>
              <a:gs pos="100000">
                <a:srgbClr val="FFFFFF"/>
              </a:gs>
              <a:gs pos="23000">
                <a:srgbClr val="FF6600"/>
              </a:gs>
              <a:gs pos="43000">
                <a:srgbClr val="FFFF00"/>
              </a:gs>
              <a:gs pos="66000">
                <a:srgbClr val="008000"/>
              </a:gs>
              <a:gs pos="83000">
                <a:srgbClr val="0000FF"/>
              </a:gs>
              <a:gs pos="91000">
                <a:srgbClr val="000090"/>
              </a:gs>
            </a:gsLst>
            <a:lin ang="0" scaled="1"/>
            <a:tileRect/>
          </a:gradFill>
        </p:spPr>
        <p:style>
          <a:lnRef idx="2">
            <a:schemeClr val="dk1">
              <a:shade val="50000"/>
            </a:schemeClr>
          </a:lnRef>
          <a:fillRef idx="1">
            <a:schemeClr val="dk1"/>
          </a:fillRef>
          <a:effectRef idx="0">
            <a:schemeClr val="dk1"/>
          </a:effectRef>
          <a:fontRef idx="minor">
            <a:schemeClr val="lt1"/>
          </a:fontRef>
        </p:style>
        <p:txBody>
          <a:bodyPr wrap="none" rtlCol="0">
            <a:spAutoFit/>
          </a:bodyPr>
          <a:lstStyle/>
          <a:p>
            <a:r>
              <a:rPr lang="en-US" sz="1400" dirty="0"/>
              <a:t>UMI’</a:t>
            </a:r>
          </a:p>
        </p:txBody>
      </p:sp>
      <p:sp>
        <p:nvSpPr>
          <p:cNvPr id="9" name="TextBox 8"/>
          <p:cNvSpPr txBox="1"/>
          <p:nvPr/>
        </p:nvSpPr>
        <p:spPr>
          <a:xfrm>
            <a:off x="6415130" y="2061720"/>
            <a:ext cx="320458" cy="30777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r>
              <a:rPr lang="en-US" sz="1400" dirty="0"/>
              <a:t>3’</a:t>
            </a:r>
          </a:p>
        </p:txBody>
      </p:sp>
      <p:sp>
        <p:nvSpPr>
          <p:cNvPr id="10" name="TextBox 9"/>
          <p:cNvSpPr txBox="1"/>
          <p:nvPr/>
        </p:nvSpPr>
        <p:spPr>
          <a:xfrm>
            <a:off x="2300966" y="2084027"/>
            <a:ext cx="320458" cy="30777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r>
              <a:rPr lang="en-US" sz="1400" dirty="0"/>
              <a:t>5’</a:t>
            </a:r>
          </a:p>
        </p:txBody>
      </p:sp>
      <p:sp>
        <p:nvSpPr>
          <p:cNvPr id="11" name="TextBox 10"/>
          <p:cNvSpPr txBox="1"/>
          <p:nvPr/>
        </p:nvSpPr>
        <p:spPr>
          <a:xfrm>
            <a:off x="6940173" y="2369497"/>
            <a:ext cx="691734" cy="309266"/>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1400" dirty="0"/>
              <a:t>BBC</a:t>
            </a:r>
          </a:p>
        </p:txBody>
      </p:sp>
      <p:sp>
        <p:nvSpPr>
          <p:cNvPr id="12" name="TextBox 11"/>
          <p:cNvSpPr txBox="1"/>
          <p:nvPr/>
        </p:nvSpPr>
        <p:spPr>
          <a:xfrm>
            <a:off x="6914980" y="3488727"/>
            <a:ext cx="691734" cy="309266"/>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1400" dirty="0"/>
              <a:t>BBC</a:t>
            </a:r>
          </a:p>
        </p:txBody>
      </p:sp>
      <p:sp>
        <p:nvSpPr>
          <p:cNvPr id="13" name="TextBox 12"/>
          <p:cNvSpPr txBox="1"/>
          <p:nvPr/>
        </p:nvSpPr>
        <p:spPr>
          <a:xfrm>
            <a:off x="6889787" y="4607957"/>
            <a:ext cx="691734" cy="309266"/>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1400" dirty="0"/>
              <a:t>BBC</a:t>
            </a:r>
          </a:p>
        </p:txBody>
      </p:sp>
      <p:sp>
        <p:nvSpPr>
          <p:cNvPr id="14" name="TextBox 13"/>
          <p:cNvSpPr txBox="1"/>
          <p:nvPr/>
        </p:nvSpPr>
        <p:spPr>
          <a:xfrm>
            <a:off x="6940173" y="6120055"/>
            <a:ext cx="691734" cy="309266"/>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1400" dirty="0"/>
              <a:t>BBC</a:t>
            </a:r>
          </a:p>
        </p:txBody>
      </p:sp>
      <p:sp>
        <p:nvSpPr>
          <p:cNvPr id="15" name="TextBox 14"/>
          <p:cNvSpPr txBox="1"/>
          <p:nvPr/>
        </p:nvSpPr>
        <p:spPr>
          <a:xfrm>
            <a:off x="6948958" y="5813767"/>
            <a:ext cx="691734" cy="309266"/>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1400" dirty="0"/>
              <a:t>BBC’</a:t>
            </a:r>
          </a:p>
        </p:txBody>
      </p:sp>
    </p:spTree>
    <p:extLst>
      <p:ext uri="{BB962C8B-B14F-4D97-AF65-F5344CB8AC3E}">
        <p14:creationId xmlns:p14="http://schemas.microsoft.com/office/powerpoint/2010/main" val="128176552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14.9|29|29.7|21.6"/>
</p:tagLst>
</file>

<file path=ppt/tags/tag2.xml><?xml version="1.0" encoding="utf-8"?>
<p:tagLst xmlns:a="http://schemas.openxmlformats.org/drawingml/2006/main" xmlns:r="http://schemas.openxmlformats.org/officeDocument/2006/relationships" xmlns:p="http://schemas.openxmlformats.org/presentationml/2006/main">
  <p:tag name="TIMING" val="|32.5|20.2|26.7"/>
</p:tagLst>
</file>

<file path=ppt/tags/tag3.xml><?xml version="1.0" encoding="utf-8"?>
<p:tagLst xmlns:a="http://schemas.openxmlformats.org/drawingml/2006/main" xmlns:r="http://schemas.openxmlformats.org/officeDocument/2006/relationships" xmlns:p="http://schemas.openxmlformats.org/presentationml/2006/main">
  <p:tag name="TIMING" val="|8.8|6.7|3.2|4.7|39.4|25.8|23"/>
</p:tagLst>
</file>

<file path=ppt/tags/tag4.xml><?xml version="1.0" encoding="utf-8"?>
<p:tagLst xmlns:a="http://schemas.openxmlformats.org/drawingml/2006/main" xmlns:r="http://schemas.openxmlformats.org/officeDocument/2006/relationships" xmlns:p="http://schemas.openxmlformats.org/presentationml/2006/main">
  <p:tag name="TIMING" val="|1.2|27.9"/>
</p:tagLst>
</file>

<file path=ppt/tags/tag5.xml><?xml version="1.0" encoding="utf-8"?>
<p:tagLst xmlns:a="http://schemas.openxmlformats.org/drawingml/2006/main" xmlns:r="http://schemas.openxmlformats.org/officeDocument/2006/relationships" xmlns:p="http://schemas.openxmlformats.org/presentationml/2006/main">
  <p:tag name="TIMING" val="|17.5"/>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6573</TotalTime>
  <Words>1399</Words>
  <Application>Microsoft Office PowerPoint</Application>
  <PresentationFormat>On-screen Show (4:3)</PresentationFormat>
  <Paragraphs>192</Paragraphs>
  <Slides>36</Slides>
  <Notes>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36</vt:i4>
      </vt:variant>
    </vt:vector>
  </HeadingPairs>
  <TitlesOfParts>
    <vt:vector size="42" baseType="lpstr">
      <vt:lpstr>Arial</vt:lpstr>
      <vt:lpstr>Avenir Book</vt:lpstr>
      <vt:lpstr>Avenir Heavy</vt:lpstr>
      <vt:lpstr>Calibri</vt:lpstr>
      <vt:lpstr>Courier</vt:lpstr>
      <vt:lpstr>Office Theme</vt:lpstr>
      <vt:lpstr>Quantitative Methods in Genetic and Genomics Single Cell Module</vt:lpstr>
      <vt:lpstr>Why single cell transcriptomics?</vt:lpstr>
      <vt:lpstr>Counts Matrix</vt:lpstr>
      <vt:lpstr>General workflow of a single cell (sc) RNA-Seq experiment</vt:lpstr>
      <vt:lpstr>scRNA-Seq has become more popular, high(er) throughput and “more” affordable</vt:lpstr>
      <vt:lpstr>Single cell technologies (3’-end vs full-length)</vt:lpstr>
      <vt:lpstr>Full length mRNA Reverse Transcription (RT) is enabled by a Template Switching Oligo (TSO)</vt:lpstr>
      <vt:lpstr>Unique Molecular Identifiers (UMIs) allow to correct for PCR duplication</vt:lpstr>
      <vt:lpstr>Bead Barcodes (BBC) allow to assign multiple transcripts (UMIs) to one cell of origin</vt:lpstr>
      <vt:lpstr>3’-end Capture Beads UMIs and Bead Barcodes</vt:lpstr>
      <vt:lpstr>Library Prep Tagmentation</vt:lpstr>
      <vt:lpstr>Single cell technologies (3’-end vs full-length)</vt:lpstr>
      <vt:lpstr>Single cell technologies (3’-end vs full-length)</vt:lpstr>
      <vt:lpstr>10X now offers 5’-end</vt:lpstr>
      <vt:lpstr>Drop-Seq</vt:lpstr>
      <vt:lpstr>Drop-Seq implementation</vt:lpstr>
      <vt:lpstr>inDrop</vt:lpstr>
      <vt:lpstr>Seq-Well abrogates the need for droplet-based microfluidic devices</vt:lpstr>
      <vt:lpstr>Seq-Well workflow in Images</vt:lpstr>
      <vt:lpstr>Seq-Well workflow in Images</vt:lpstr>
      <vt:lpstr>Method Comparison</vt:lpstr>
      <vt:lpstr>Doublet rate: Barnyard Experiment</vt:lpstr>
      <vt:lpstr>Doublet rate: Inter-platform comparison</vt:lpstr>
      <vt:lpstr>3’-end vs full-length Inter-platform comparison</vt:lpstr>
      <vt:lpstr>3’-end vs full-length Inter-platform comparison</vt:lpstr>
      <vt:lpstr>Dropout rates ERCC spike-ins </vt:lpstr>
      <vt:lpstr>3’-end based technologies Post-sequencing</vt:lpstr>
      <vt:lpstr>PowerPoint Presentation</vt:lpstr>
      <vt:lpstr>Analysis pipeline (dropseqtools)</vt:lpstr>
      <vt:lpstr>From beads … through mRNA capture ... sequencing ... to counts matrix</vt:lpstr>
      <vt:lpstr>Analysis pipeline (dropseqtools)</vt:lpstr>
      <vt:lpstr>3’-end based technologies Post-sequencing</vt:lpstr>
      <vt:lpstr>10X -  cell ranger pipeline</vt:lpstr>
      <vt:lpstr>PowerPoint Presentation</vt:lpstr>
      <vt:lpstr>PowerPoint Presentation</vt:lpstr>
      <vt:lpstr>Library prep for sequencing</vt:lpstr>
    </vt:vector>
  </TitlesOfParts>
  <Company>MIT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Isaac Chaim</dc:creator>
  <cp:lastModifiedBy>Robert Morey</cp:lastModifiedBy>
  <cp:revision>44</cp:revision>
  <dcterms:created xsi:type="dcterms:W3CDTF">2018-01-26T22:48:32Z</dcterms:created>
  <dcterms:modified xsi:type="dcterms:W3CDTF">2019-01-28T21:35:06Z</dcterms:modified>
</cp:coreProperties>
</file>